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4" r:id="rId11"/>
    <p:sldId id="273" r:id="rId12"/>
    <p:sldId id="275" r:id="rId13"/>
    <p:sldId id="276" r:id="rId14"/>
    <p:sldId id="277" r:id="rId15"/>
    <p:sldId id="264" r:id="rId16"/>
    <p:sldId id="269" r:id="rId17"/>
    <p:sldId id="265" r:id="rId18"/>
    <p:sldId id="286" r:id="rId19"/>
    <p:sldId id="268" r:id="rId20"/>
    <p:sldId id="270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8" r:id="rId30"/>
    <p:sldId id="287" r:id="rId31"/>
    <p:sldId id="288" r:id="rId32"/>
    <p:sldId id="290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6F8"/>
    <a:srgbClr val="C602BD"/>
    <a:srgbClr val="1CF054"/>
    <a:srgbClr val="EBF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44910-533F-4346-BBE5-01E6CB9D02B6}" type="datetimeFigureOut">
              <a:rPr lang="lt-LT" smtClean="0"/>
              <a:t>2013.10.24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E0586-E4FD-496A-881F-B5145A968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285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0586-E4FD-496A-881F-B5145A968ADF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083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0586-E4FD-496A-881F-B5145A968ADF}" type="slidenum">
              <a:rPr lang="lt-LT" smtClean="0"/>
              <a:t>42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177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8920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83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5124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5291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4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498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7514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1619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4541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602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336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F3A9-5BA5-4683-8ACB-DC86EAA11C04}" type="datetimeFigureOut">
              <a:rPr lang="lt-LT" smtClean="0"/>
              <a:t>2013.10.24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659D-48C9-4475-8F6F-2C0CB7CA9C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2122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sney-clipart.com/Easter/pooh-bear/Easter-Pooh-Friends-Eggs-sm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lt.smiles.26l.com/smile.64048.html" TargetMode="External"/><Relationship Id="rId7" Type="http://schemas.openxmlformats.org/officeDocument/2006/relationships/hyperlink" Target="http://lt.smiles.26l.com/smile.11823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lt.smiles.26l.com/smile.103155.html" TargetMode="Externa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.gif"/><Relationship Id="rId2" Type="http://schemas.openxmlformats.org/officeDocument/2006/relationships/hyperlink" Target="http://lt.smiles.26l.com/smile.6404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t.smiles.26l.com/smile.103155.html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lt.smiles.26l.com/smile.118230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419872" y="1628800"/>
            <a:ext cx="6336704" cy="1470025"/>
          </a:xfrm>
        </p:spPr>
        <p:txBody>
          <a:bodyPr>
            <a:noAutofit/>
          </a:bodyPr>
          <a:lstStyle/>
          <a:p>
            <a:r>
              <a:rPr lang="lt-LT" sz="5400" b="1" dirty="0" smtClean="0">
                <a:solidFill>
                  <a:schemeClr val="bg1"/>
                </a:solidFill>
              </a:rPr>
              <a:t>DEŠIMTAINĖS </a:t>
            </a:r>
            <a:br>
              <a:rPr lang="lt-LT" sz="5400" b="1" dirty="0" smtClean="0">
                <a:solidFill>
                  <a:schemeClr val="bg1"/>
                </a:solidFill>
              </a:rPr>
            </a:br>
            <a:r>
              <a:rPr lang="lt-LT" sz="5400" b="1" dirty="0" smtClean="0">
                <a:solidFill>
                  <a:schemeClr val="bg1"/>
                </a:solidFill>
              </a:rPr>
              <a:t>TRUPMENOS</a:t>
            </a:r>
            <a:endParaRPr lang="lt-LT" sz="5400" b="1" dirty="0">
              <a:solidFill>
                <a:schemeClr val="bg1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752080" y="494116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lt-LT" dirty="0" smtClean="0">
                <a:solidFill>
                  <a:schemeClr val="tx1"/>
                </a:solidFill>
              </a:rPr>
              <a:t>Parengė Želvos vidurinės mokyklos pradinių klasių mokytoja</a:t>
            </a:r>
          </a:p>
          <a:p>
            <a:pPr algn="r"/>
            <a:r>
              <a:rPr lang="lt-LT" dirty="0" smtClean="0">
                <a:solidFill>
                  <a:schemeClr val="tx1"/>
                </a:solidFill>
              </a:rPr>
              <a:t>Janė </a:t>
            </a:r>
            <a:r>
              <a:rPr lang="lt-LT" dirty="0" err="1" smtClean="0">
                <a:solidFill>
                  <a:schemeClr val="tx1"/>
                </a:solidFill>
              </a:rPr>
              <a:t>Tavorienė</a:t>
            </a:r>
            <a:endParaRPr lang="lt-LT" dirty="0" smtClean="0">
              <a:solidFill>
                <a:schemeClr val="tx1"/>
              </a:solidFill>
            </a:endParaRPr>
          </a:p>
          <a:p>
            <a:pPr algn="r"/>
            <a:r>
              <a:rPr lang="lt-LT" dirty="0" smtClean="0">
                <a:solidFill>
                  <a:schemeClr val="tx1"/>
                </a:solidFill>
              </a:rPr>
              <a:t> 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2607" y="11266"/>
            <a:ext cx="9144000" cy="1473518"/>
          </a:xfrm>
          <a:solidFill>
            <a:srgbClr val="00B050"/>
          </a:solidFill>
        </p:spPr>
        <p:txBody>
          <a:bodyPr/>
          <a:lstStyle/>
          <a:p>
            <a:r>
              <a:rPr lang="lt-LT" b="1" dirty="0" smtClean="0"/>
              <a:t>ATSAKYMAS:</a:t>
            </a:r>
            <a:endParaRPr lang="lt-L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lt-LT" sz="6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lt-LT" sz="6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lt-LT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4" descr="1384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" y="4219574"/>
            <a:ext cx="26749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8194" y="0"/>
            <a:ext cx="9144000" cy="145692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lt-LT" b="1" dirty="0"/>
              <a:t>Parašykite, kuri dalis nuspalvinta. Užduotis </a:t>
            </a:r>
            <a:r>
              <a:rPr lang="lt-LT" b="1" dirty="0" smtClean="0"/>
              <a:t>peliukams</a:t>
            </a:r>
            <a:r>
              <a:rPr lang="lt-LT" b="1" dirty="0"/>
              <a:t>.</a:t>
            </a:r>
            <a:endParaRPr lang="lt-LT" dirty="0"/>
          </a:p>
        </p:txBody>
      </p:sp>
      <p:pic>
        <p:nvPicPr>
          <p:cNvPr id="4" name="Picture 8" descr="C:\Users\Rolandas\Desktop\trupmenu paveikslai\skaičiaus-daly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88" t="76122" r="31856" b="2366"/>
          <a:stretch>
            <a:fillRect/>
          </a:stretch>
        </p:blipFill>
        <p:spPr bwMode="auto">
          <a:xfrm>
            <a:off x="1993655" y="1724678"/>
            <a:ext cx="3154409" cy="2597726"/>
          </a:xfrm>
          <a:prstGeom prst="rect">
            <a:avLst/>
          </a:prstGeom>
          <a:noFill/>
        </p:spPr>
      </p:pic>
      <p:pic>
        <p:nvPicPr>
          <p:cNvPr id="5" name="Picture 12" descr="C:\Users\Rolandas\Desktop\trupmenu paveikslai\skaičiaus-dalys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32268" r="68248" b="46220"/>
          <a:stretch>
            <a:fillRect/>
          </a:stretch>
        </p:blipFill>
        <p:spPr bwMode="auto">
          <a:xfrm>
            <a:off x="2195736" y="3936179"/>
            <a:ext cx="2664296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2555612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smtClean="0"/>
              <a:t>1.</a:t>
            </a:r>
            <a:endParaRPr lang="lt-LT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44522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smtClean="0"/>
              <a:t>2.</a:t>
            </a:r>
            <a:endParaRPr lang="lt-LT" sz="4400" b="1" dirty="0"/>
          </a:p>
        </p:txBody>
      </p:sp>
      <p:pic>
        <p:nvPicPr>
          <p:cNvPr id="13314" name="Picture 2" descr="C:\paveikslėliai\images (8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43" y="98072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329502"/>
          </a:xfrm>
          <a:solidFill>
            <a:srgbClr val="00B050"/>
          </a:solidFill>
        </p:spPr>
        <p:txBody>
          <a:bodyPr/>
          <a:lstStyle/>
          <a:p>
            <a:r>
              <a:rPr lang="lt-LT" b="1" dirty="0" smtClean="0"/>
              <a:t>ATSAKYMAS:</a:t>
            </a:r>
            <a:endParaRPr lang="lt-L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lt-LT" sz="60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6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t-LT" sz="6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lt-LT" sz="6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lt-LT" sz="65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naw aintbe nope love pooh bea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52600"/>
            <a:ext cx="3708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4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0"/>
            <a:ext cx="9124497" cy="1412776"/>
          </a:xfrm>
          <a:solidFill>
            <a:srgbClr val="00B050"/>
          </a:solidFill>
        </p:spPr>
        <p:txBody>
          <a:bodyPr/>
          <a:lstStyle/>
          <a:p>
            <a:r>
              <a:rPr lang="lt-LT" b="1" dirty="0" smtClean="0"/>
              <a:t>Užduotis mašinėlėms</a:t>
            </a:r>
            <a:endParaRPr lang="lt-LT" b="1" dirty="0"/>
          </a:p>
        </p:txBody>
      </p:sp>
      <p:pic>
        <p:nvPicPr>
          <p:cNvPr id="4" name="Picture 14" descr="C:\Users\Rolandas\Desktop\trupmenu paveikslai\skaičiaus-daly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7320" t="54610" r="29588" b="25415"/>
          <a:stretch>
            <a:fillRect/>
          </a:stretch>
        </p:blipFill>
        <p:spPr bwMode="auto">
          <a:xfrm>
            <a:off x="2261054" y="4437112"/>
            <a:ext cx="2946880" cy="2016224"/>
          </a:xfrm>
          <a:prstGeom prst="rect">
            <a:avLst/>
          </a:prstGeom>
          <a:noFill/>
        </p:spPr>
      </p:pic>
      <p:pic>
        <p:nvPicPr>
          <p:cNvPr id="5" name="Picture 6" descr="C:\Users\Rolandas\Desktop\trupmenu paveikslai\skaičiaus-dalys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6804" t="33098" r="105" b="45390"/>
          <a:stretch>
            <a:fillRect/>
          </a:stretch>
        </p:blipFill>
        <p:spPr bwMode="auto">
          <a:xfrm>
            <a:off x="2420679" y="1844824"/>
            <a:ext cx="2803190" cy="20655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01877" y="2204864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 smtClean="0"/>
              <a:t>1.</a:t>
            </a:r>
            <a:endParaRPr lang="lt-LT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1877" y="5101121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 smtClean="0"/>
              <a:t>2.</a:t>
            </a:r>
            <a:endParaRPr lang="lt-LT" sz="6000" b="1" dirty="0"/>
          </a:p>
        </p:txBody>
      </p:sp>
      <p:pic>
        <p:nvPicPr>
          <p:cNvPr id="14338" name="Picture 2" descr="C:\paveikslėliai\images (8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47" y="109645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329502"/>
          </a:xfrm>
          <a:solidFill>
            <a:srgbClr val="00B050"/>
          </a:solidFill>
        </p:spPr>
        <p:txBody>
          <a:bodyPr/>
          <a:lstStyle/>
          <a:p>
            <a:r>
              <a:rPr lang="lt-LT" b="1" dirty="0" smtClean="0"/>
              <a:t>ATSAKYMAS</a:t>
            </a:r>
            <a:endParaRPr lang="lt-L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lt-LT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lt-LT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lt-LT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lt-LT" sz="6000" b="1" dirty="0" smtClean="0">
                    <a:solidFill>
                      <a:srgbClr val="FF0000"/>
                    </a:solidFill>
                  </a:rPr>
                  <a:t>  arba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6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lt-LT" sz="6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6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lt-LT" sz="6000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lt-LT" sz="6000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lt-LT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lt-LT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 descr="smailikai_com_10_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0800"/>
            <a:ext cx="2286446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13184" y="2060848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 smtClean="0"/>
              <a:t>Trupmenos, kurių vardiklis 10, 100, 1000, užrašomos trumpiau (su kableliu) ir vadinamos </a:t>
            </a:r>
            <a:r>
              <a:rPr lang="lt-LT" b="1" dirty="0" smtClean="0">
                <a:solidFill>
                  <a:srgbClr val="FF0000"/>
                </a:solidFill>
              </a:rPr>
              <a:t>DEŠIMTAINĖMIS</a:t>
            </a:r>
            <a:r>
              <a:rPr lang="lt-LT" b="1" dirty="0" smtClean="0"/>
              <a:t>.	</a:t>
            </a:r>
          </a:p>
          <a:p>
            <a:pPr marL="0" indent="0">
              <a:buNone/>
            </a:pPr>
            <a:endParaRPr lang="lt-LT" b="1" dirty="0"/>
          </a:p>
          <a:p>
            <a:endParaRPr lang="lt-LT" b="1" dirty="0" smtClean="0"/>
          </a:p>
          <a:p>
            <a:endParaRPr lang="lt-LT" b="1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Debesėlio formos paaiškinimas 3"/>
          <p:cNvSpPr/>
          <p:nvPr/>
        </p:nvSpPr>
        <p:spPr>
          <a:xfrm>
            <a:off x="1691680" y="0"/>
            <a:ext cx="5472608" cy="20608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400" b="1" dirty="0" smtClean="0">
                <a:solidFill>
                  <a:schemeClr val="bg1"/>
                </a:solidFill>
              </a:rPr>
              <a:t>DEŠIMTAINĖS TRUPMENOS</a:t>
            </a:r>
            <a:endParaRPr lang="lt-LT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Objektas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700134"/>
              </p:ext>
            </p:extLst>
          </p:nvPr>
        </p:nvGraphicFramePr>
        <p:xfrm>
          <a:off x="719138" y="4005263"/>
          <a:ext cx="19446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Lygtis" r:id="rId3" imgW="520560" imgH="393480" progId="Equation.3">
                  <p:embed/>
                </p:oleObj>
              </mc:Choice>
              <mc:Fallback>
                <p:oleObj name="Lygtis" r:id="rId3" imgW="520560" imgH="393480" progId="Equation.3">
                  <p:embed/>
                  <p:pic>
                    <p:nvPicPr>
                      <p:cNvPr id="0" name="Objektas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005263"/>
                        <a:ext cx="1944687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as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25697"/>
              </p:ext>
            </p:extLst>
          </p:nvPr>
        </p:nvGraphicFramePr>
        <p:xfrm>
          <a:off x="2987824" y="3933056"/>
          <a:ext cx="216024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Lygtis" r:id="rId5" imgW="685800" imgH="393480" progId="Equation.3">
                  <p:embed/>
                </p:oleObj>
              </mc:Choice>
              <mc:Fallback>
                <p:oleObj name="Lygtis" r:id="rId5" imgW="685800" imgH="393480" progId="Equation.3">
                  <p:embed/>
                  <p:pic>
                    <p:nvPicPr>
                      <p:cNvPr id="0" name="Objektas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933056"/>
                        <a:ext cx="2160240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as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607036"/>
              </p:ext>
            </p:extLst>
          </p:nvPr>
        </p:nvGraphicFramePr>
        <p:xfrm>
          <a:off x="5868144" y="3789040"/>
          <a:ext cx="2592288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Lygtis" r:id="rId7" imgW="622030" imgH="393529" progId="Equation.3">
                  <p:embed/>
                </p:oleObj>
              </mc:Choice>
              <mc:Fallback>
                <p:oleObj name="Lygtis" r:id="rId7" imgW="622030" imgH="393529" progId="Equation.3">
                  <p:embed/>
                  <p:pic>
                    <p:nvPicPr>
                      <p:cNvPr id="0" name="Objektas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789040"/>
                        <a:ext cx="2592288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1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FF0000"/>
                </a:solidFill>
              </a:rPr>
              <a:t>AR NEPAMIRŠAI?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lt-LT" dirty="0" smtClean="0"/>
              <a:t> Jei po kablelio yra </a:t>
            </a:r>
            <a:r>
              <a:rPr lang="lt-LT" b="1" dirty="0">
                <a:solidFill>
                  <a:srgbClr val="00B050"/>
                </a:solidFill>
              </a:rPr>
              <a:t>1</a:t>
            </a:r>
            <a:r>
              <a:rPr lang="lt-LT" b="1" dirty="0" smtClean="0">
                <a:solidFill>
                  <a:srgbClr val="00B050"/>
                </a:solidFill>
              </a:rPr>
              <a:t> skaitmuo</a:t>
            </a:r>
            <a:r>
              <a:rPr lang="lt-LT" dirty="0" smtClean="0"/>
              <a:t>, tai bus </a:t>
            </a:r>
            <a:r>
              <a:rPr lang="lt-LT" b="1" dirty="0" smtClean="0">
                <a:solidFill>
                  <a:srgbClr val="00B050"/>
                </a:solidFill>
              </a:rPr>
              <a:t>DEŠIMTOSIOS DALYS</a:t>
            </a:r>
            <a:r>
              <a:rPr lang="lt-LT" dirty="0" smtClean="0"/>
              <a:t>. </a:t>
            </a:r>
            <a:r>
              <a:rPr lang="lt-LT" sz="5400" b="1" dirty="0" smtClean="0">
                <a:solidFill>
                  <a:srgbClr val="FF0000"/>
                </a:solidFill>
              </a:rPr>
              <a:t>0,3 </a:t>
            </a:r>
            <a:r>
              <a:rPr lang="lt-LT" dirty="0" smtClean="0"/>
              <a:t>(trys dešimtosios)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dirty="0"/>
              <a:t> </a:t>
            </a:r>
            <a:r>
              <a:rPr lang="lt-LT" dirty="0" smtClean="0"/>
              <a:t>Jei po kablelio yra </a:t>
            </a:r>
            <a:r>
              <a:rPr lang="lt-LT" b="1" dirty="0" smtClean="0">
                <a:solidFill>
                  <a:srgbClr val="00B050"/>
                </a:solidFill>
              </a:rPr>
              <a:t>2 skaitmenys</a:t>
            </a:r>
            <a:r>
              <a:rPr lang="lt-LT" dirty="0" smtClean="0"/>
              <a:t>, tai bus </a:t>
            </a:r>
            <a:r>
              <a:rPr lang="lt-LT" b="1" dirty="0" smtClean="0">
                <a:solidFill>
                  <a:srgbClr val="00B050"/>
                </a:solidFill>
              </a:rPr>
              <a:t>ŠIMTOSIOS DALYS</a:t>
            </a:r>
            <a:r>
              <a:rPr lang="lt-LT" dirty="0" smtClean="0"/>
              <a:t>. </a:t>
            </a:r>
            <a:r>
              <a:rPr lang="lt-LT" sz="5400" b="1" dirty="0" smtClean="0">
                <a:solidFill>
                  <a:srgbClr val="FF0000"/>
                </a:solidFill>
              </a:rPr>
              <a:t>0,45</a:t>
            </a:r>
            <a:r>
              <a:rPr lang="lt-LT" dirty="0" smtClean="0"/>
              <a:t> (keturiasdešimt penkios šimtosios).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dirty="0"/>
              <a:t> </a:t>
            </a:r>
            <a:r>
              <a:rPr lang="lt-LT" dirty="0" smtClean="0"/>
              <a:t>Jei po kablelio yra </a:t>
            </a:r>
            <a:r>
              <a:rPr lang="lt-LT" b="1" dirty="0" smtClean="0">
                <a:solidFill>
                  <a:srgbClr val="00B050"/>
                </a:solidFill>
              </a:rPr>
              <a:t>3 skaitmenys</a:t>
            </a:r>
            <a:r>
              <a:rPr lang="lt-LT" dirty="0" smtClean="0"/>
              <a:t>, tai bus </a:t>
            </a:r>
            <a:r>
              <a:rPr lang="lt-LT" b="1" dirty="0" smtClean="0">
                <a:solidFill>
                  <a:srgbClr val="00B050"/>
                </a:solidFill>
              </a:rPr>
              <a:t>TŪKSTANTOSIOS DALYS</a:t>
            </a:r>
            <a:r>
              <a:rPr lang="lt-LT" dirty="0" smtClean="0"/>
              <a:t>. </a:t>
            </a:r>
            <a:r>
              <a:rPr lang="lt-LT" sz="5400" b="1" dirty="0" smtClean="0">
                <a:solidFill>
                  <a:srgbClr val="FF0000"/>
                </a:solidFill>
              </a:rPr>
              <a:t>0,015</a:t>
            </a:r>
            <a:r>
              <a:rPr lang="lt-LT" dirty="0" smtClean="0"/>
              <a:t> (penkiolika tūkstantųjų).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0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lt-LT" b="1" dirty="0"/>
              <a:t> 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>KAIP SKAITOME?</a:t>
            </a:r>
            <a:r>
              <a:rPr lang="lt-LT" b="1" dirty="0"/>
              <a:t/>
            </a:r>
            <a:br>
              <a:rPr lang="lt-LT" b="1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400" b="1" dirty="0" smtClean="0"/>
              <a:t>0,31 </a:t>
            </a:r>
            <a:r>
              <a:rPr lang="lt-LT" sz="4400" b="1" dirty="0"/>
              <a:t>skaitome: </a:t>
            </a:r>
            <a:r>
              <a:rPr lang="lt-LT" sz="4400" b="1" dirty="0">
                <a:solidFill>
                  <a:srgbClr val="FF0000"/>
                </a:solidFill>
              </a:rPr>
              <a:t>31 šimtoji</a:t>
            </a:r>
            <a:r>
              <a:rPr lang="lt-LT" sz="4400" b="1" dirty="0">
                <a:solidFill>
                  <a:srgbClr val="C00000"/>
                </a:solidFill>
              </a:rPr>
              <a:t>, </a:t>
            </a:r>
            <a:r>
              <a:rPr lang="lt-LT" sz="4400" b="1" dirty="0"/>
              <a:t>arba </a:t>
            </a:r>
            <a:r>
              <a:rPr lang="lt-LT" sz="4400" b="1" dirty="0">
                <a:solidFill>
                  <a:srgbClr val="FF0000"/>
                </a:solidFill>
              </a:rPr>
              <a:t>nulis sveikų ir 31 šimtoji</a:t>
            </a:r>
            <a:r>
              <a:rPr lang="lt-LT" sz="4400" b="1" dirty="0" smtClean="0">
                <a:solidFill>
                  <a:srgbClr val="FF0000"/>
                </a:solidFill>
              </a:rPr>
              <a:t>.</a:t>
            </a:r>
            <a:endParaRPr lang="lt-LT" sz="4400" b="1" dirty="0">
              <a:solidFill>
                <a:srgbClr val="C00000"/>
              </a:solidFill>
            </a:endParaRPr>
          </a:p>
          <a:p>
            <a:r>
              <a:rPr lang="lt-LT" sz="4400" b="1" dirty="0"/>
              <a:t>2,45 Lt skaitome: </a:t>
            </a:r>
            <a:r>
              <a:rPr lang="lt-LT" sz="4400" b="1" dirty="0">
                <a:solidFill>
                  <a:srgbClr val="FF0000"/>
                </a:solidFill>
              </a:rPr>
              <a:t>2 litai ir 45 centai, </a:t>
            </a:r>
            <a:r>
              <a:rPr lang="lt-LT" sz="4400" b="1" dirty="0"/>
              <a:t>arba </a:t>
            </a:r>
            <a:r>
              <a:rPr lang="lt-LT" sz="4400" b="1" dirty="0">
                <a:solidFill>
                  <a:srgbClr val="FF0000"/>
                </a:solidFill>
              </a:rPr>
              <a:t>du ir 45 šimtosios lito.</a:t>
            </a:r>
          </a:p>
        </p:txBody>
      </p:sp>
      <p:pic>
        <p:nvPicPr>
          <p:cNvPr id="4" name="Picture 3" descr="C:\paveiksleliai1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86" y="4405001"/>
            <a:ext cx="43719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05" y="0"/>
            <a:ext cx="9144000" cy="1758816"/>
          </a:xfrm>
          <a:solidFill>
            <a:srgbClr val="00B050"/>
          </a:solidFill>
        </p:spPr>
        <p:txBody>
          <a:bodyPr anchor="ctr">
            <a:normAutofit/>
          </a:bodyPr>
          <a:lstStyle/>
          <a:p>
            <a:r>
              <a:rPr lang="lt-LT" b="1" dirty="0" smtClean="0"/>
              <a:t>Teisingai perskaitykime dešimtaine trupmena užrašytus matinius skaičius.</a:t>
            </a:r>
            <a:endParaRPr lang="lt-LT" b="1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523413"/>
              </p:ext>
            </p:extLst>
          </p:nvPr>
        </p:nvGraphicFramePr>
        <p:xfrm>
          <a:off x="467544" y="2060848"/>
          <a:ext cx="8229600" cy="4593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759317">
                <a:tc>
                  <a:txBody>
                    <a:bodyPr/>
                    <a:lstStyle/>
                    <a:p>
                      <a:pPr algn="ctr"/>
                      <a:r>
                        <a:rPr lang="lt-LT" sz="6000" b="1" dirty="0" smtClean="0">
                          <a:solidFill>
                            <a:schemeClr val="tx1"/>
                          </a:solidFill>
                        </a:rPr>
                        <a:t>3,46</a:t>
                      </a:r>
                      <a:r>
                        <a:rPr lang="lt-LT" sz="6000" b="1" baseline="0" dirty="0" smtClean="0">
                          <a:solidFill>
                            <a:schemeClr val="tx1"/>
                          </a:solidFill>
                        </a:rPr>
                        <a:t> Lt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6000" b="1" dirty="0" smtClean="0">
                          <a:solidFill>
                            <a:schemeClr val="tx1"/>
                          </a:solidFill>
                        </a:rPr>
                        <a:t>9,</a:t>
                      </a:r>
                      <a:r>
                        <a:rPr lang="lt-LT" sz="6000" b="1" baseline="0" dirty="0" smtClean="0">
                          <a:solidFill>
                            <a:schemeClr val="tx1"/>
                          </a:solidFill>
                        </a:rPr>
                        <a:t>02Lt</a:t>
                      </a:r>
                      <a:endParaRPr lang="lt-LT" sz="6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6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6000" b="1" dirty="0" smtClean="0">
                          <a:solidFill>
                            <a:schemeClr val="tx1"/>
                          </a:solidFill>
                        </a:rPr>
                        <a:t>45,01Lt</a:t>
                      </a:r>
                      <a:endParaRPr lang="lt-LT" sz="6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CF054"/>
                    </a:solidFill>
                  </a:tcPr>
                </a:tc>
              </a:tr>
              <a:tr h="2561164">
                <a:tc>
                  <a:txBody>
                    <a:bodyPr/>
                    <a:lstStyle/>
                    <a:p>
                      <a:pPr algn="ctr"/>
                      <a:endParaRPr lang="lt-LT" sz="6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lt-LT" sz="6000" b="1" dirty="0" smtClean="0">
                          <a:solidFill>
                            <a:schemeClr val="tx1"/>
                          </a:solidFill>
                        </a:rPr>
                        <a:t>9,35</a:t>
                      </a:r>
                      <a:r>
                        <a:rPr lang="lt-LT" sz="6000" b="1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</a:p>
                    <a:p>
                      <a:pPr algn="ctr"/>
                      <a:endParaRPr lang="lt-LT" sz="6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6000" b="1" dirty="0" smtClean="0">
                          <a:solidFill>
                            <a:schemeClr val="tx1"/>
                          </a:solidFill>
                        </a:rPr>
                        <a:t>6,03 m</a:t>
                      </a:r>
                      <a:endParaRPr lang="lt-LT" sz="6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6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6000" b="1" dirty="0" smtClean="0">
                          <a:solidFill>
                            <a:schemeClr val="tx1"/>
                          </a:solidFill>
                        </a:rPr>
                        <a:t>57,03 m</a:t>
                      </a:r>
                      <a:endParaRPr lang="lt-LT" sz="6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CF05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9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600" b="1" dirty="0" smtClean="0"/>
              <a:t>PASIMOKYKIME DEŠIMTAINES TRUPMENAS UŽRAŠYTI PAPRASTOSIOMIS.</a:t>
            </a:r>
            <a:endParaRPr lang="lt-LT" sz="36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6600" dirty="0" smtClean="0"/>
              <a:t> </a:t>
            </a:r>
          </a:p>
          <a:p>
            <a:pPr marL="0" indent="0">
              <a:buNone/>
            </a:pPr>
            <a:endParaRPr lang="lt-LT" sz="6600" dirty="0"/>
          </a:p>
        </p:txBody>
      </p:sp>
      <p:graphicFrame>
        <p:nvGraphicFramePr>
          <p:cNvPr id="11" name="Objektas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75327"/>
              </p:ext>
            </p:extLst>
          </p:nvPr>
        </p:nvGraphicFramePr>
        <p:xfrm>
          <a:off x="317500" y="4124325"/>
          <a:ext cx="28860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" name="Lygtis" r:id="rId3" imgW="685800" imgH="393480" progId="Equation.3">
                  <p:embed/>
                </p:oleObj>
              </mc:Choice>
              <mc:Fallback>
                <p:oleObj name="Lygtis" r:id="rId3" imgW="685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0" y="4124325"/>
                        <a:ext cx="2886075" cy="165735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a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731279"/>
              </p:ext>
            </p:extLst>
          </p:nvPr>
        </p:nvGraphicFramePr>
        <p:xfrm>
          <a:off x="755576" y="1700808"/>
          <a:ext cx="2370573" cy="170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" name="Lygtis" r:id="rId5" imgW="545760" imgH="393480" progId="Equation.3">
                  <p:embed/>
                </p:oleObj>
              </mc:Choice>
              <mc:Fallback>
                <p:oleObj name="Lygtis" r:id="rId5" imgW="545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700808"/>
                        <a:ext cx="2370573" cy="1709018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as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188756"/>
              </p:ext>
            </p:extLst>
          </p:nvPr>
        </p:nvGraphicFramePr>
        <p:xfrm>
          <a:off x="5220072" y="1700808"/>
          <a:ext cx="3030537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" name="Lygtis" r:id="rId7" imgW="698400" imgH="393480" progId="Equation.3">
                  <p:embed/>
                </p:oleObj>
              </mc:Choice>
              <mc:Fallback>
                <p:oleObj name="Lygtis" r:id="rId7" imgW="698400" imgH="393480" progId="Equation.3">
                  <p:embed/>
                  <p:pic>
                    <p:nvPicPr>
                      <p:cNvPr id="0" name="Objektas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700808"/>
                        <a:ext cx="3030537" cy="170973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as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00445"/>
              </p:ext>
            </p:extLst>
          </p:nvPr>
        </p:nvGraphicFramePr>
        <p:xfrm>
          <a:off x="5292080" y="4149080"/>
          <a:ext cx="2570163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Lygtis" r:id="rId9" imgW="545760" imgH="393480" progId="Equation.3">
                  <p:embed/>
                </p:oleObj>
              </mc:Choice>
              <mc:Fallback>
                <p:oleObj name="Lygtis" r:id="rId9" imgW="545760" imgH="393480" progId="Equation.3">
                  <p:embed/>
                  <p:pic>
                    <p:nvPicPr>
                      <p:cNvPr id="0" name="Objektas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149080"/>
                        <a:ext cx="2570163" cy="18542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2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lt-LT" sz="4900" b="1" dirty="0" smtClean="0"/>
              <a:t>ŠIANDIEN PAMOKOJE:</a:t>
            </a:r>
            <a:br>
              <a:rPr lang="lt-LT" sz="4900" b="1" dirty="0" smtClean="0"/>
            </a:br>
            <a:r>
              <a:rPr lang="lt-LT" sz="4900" dirty="0" smtClean="0"/>
              <a:t/>
            </a:r>
            <a:br>
              <a:rPr lang="lt-LT" sz="4900" dirty="0" smtClean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endParaRPr lang="lt-LT" sz="40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00800" cy="4608512"/>
          </a:xfrm>
        </p:spPr>
        <p:txBody>
          <a:bodyPr anchor="ctr">
            <a:normAutofit fontScale="47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lt-LT" sz="6500" b="1" dirty="0">
                <a:solidFill>
                  <a:schemeClr val="tx1"/>
                </a:solidFill>
              </a:rPr>
              <a:t>prisiminsite kas yra trupmena</a:t>
            </a:r>
            <a:r>
              <a:rPr lang="lt-LT" sz="6500" b="1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lt-LT" sz="6500" b="1" dirty="0">
                <a:solidFill>
                  <a:schemeClr val="tx1"/>
                </a:solidFill>
              </a:rPr>
              <a:t>pakartosite, kaip </a:t>
            </a:r>
            <a:r>
              <a:rPr lang="lt-LT" sz="6500" b="1" dirty="0">
                <a:solidFill>
                  <a:schemeClr val="tx1"/>
                </a:solidFill>
                <a:cs typeface="Arial" pitchFamily="34" charset="0"/>
              </a:rPr>
              <a:t> teisingai perskaityti ir užrašyti paprastąsias ir </a:t>
            </a:r>
            <a:r>
              <a:rPr lang="lt-LT" sz="6500" b="1" dirty="0" smtClean="0">
                <a:solidFill>
                  <a:schemeClr val="tx1"/>
                </a:solidFill>
                <a:cs typeface="Arial" pitchFamily="34" charset="0"/>
              </a:rPr>
              <a:t>dešimtaines </a:t>
            </a:r>
            <a:r>
              <a:rPr lang="lt-LT" sz="6500" b="1" dirty="0">
                <a:solidFill>
                  <a:schemeClr val="tx1"/>
                </a:solidFill>
                <a:cs typeface="Arial" pitchFamily="34" charset="0"/>
              </a:rPr>
              <a:t>trupmenas. </a:t>
            </a:r>
            <a:endParaRPr lang="lt-LT" sz="65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lt-LT" sz="6500" b="1" dirty="0" smtClean="0">
                <a:solidFill>
                  <a:schemeClr val="tx1"/>
                </a:solidFill>
                <a:cs typeface="Arial" pitchFamily="34" charset="0"/>
              </a:rPr>
              <a:t>mokysitės </a:t>
            </a:r>
            <a:r>
              <a:rPr lang="lt-LT" sz="6500" b="1" dirty="0">
                <a:solidFill>
                  <a:schemeClr val="tx1"/>
                </a:solidFill>
                <a:cs typeface="Arial" pitchFamily="34" charset="0"/>
              </a:rPr>
              <a:t>jas palyginti, spręsite  tekstinius uždavinius.</a:t>
            </a:r>
            <a:r>
              <a:rPr lang="lt-LT" sz="6500" b="1" dirty="0">
                <a:solidFill>
                  <a:schemeClr val="tx1"/>
                </a:solidFill>
              </a:rPr>
              <a:t/>
            </a:r>
            <a:br>
              <a:rPr lang="lt-LT" sz="6500" b="1" dirty="0">
                <a:solidFill>
                  <a:schemeClr val="tx1"/>
                </a:solidFill>
              </a:rPr>
            </a:br>
            <a:r>
              <a:rPr lang="lt-LT" sz="65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lt-LT" sz="65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lt-LT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lt-LT" b="1" dirty="0">
                <a:solidFill>
                  <a:schemeClr val="tx1"/>
                </a:solidFill>
                <a:cs typeface="Arial" pitchFamily="34" charset="0"/>
              </a:rPr>
            </a:br>
            <a:endParaRPr lang="lt-L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lt-LT" b="1" dirty="0" smtClean="0"/>
              <a:t>Atlikite iš vadovėlio 32 psl., 4 </a:t>
            </a:r>
            <a:r>
              <a:rPr lang="lt-LT" b="1" dirty="0" err="1" smtClean="0"/>
              <a:t>užd</a:t>
            </a:r>
            <a:r>
              <a:rPr lang="lt-LT" b="1" dirty="0" smtClean="0"/>
              <a:t>.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E86F8"/>
          </a:solidFill>
        </p:spPr>
        <p:txBody>
          <a:bodyPr/>
          <a:lstStyle/>
          <a:p>
            <a:pPr marL="0" indent="0">
              <a:buNone/>
            </a:pPr>
            <a:r>
              <a:rPr lang="lt-LT" b="1" dirty="0" smtClean="0"/>
              <a:t>Užduoties atlikimui skiriama </a:t>
            </a:r>
            <a:r>
              <a:rPr lang="lt-LT" b="1" dirty="0">
                <a:solidFill>
                  <a:srgbClr val="FF0000"/>
                </a:solidFill>
              </a:rPr>
              <a:t>3</a:t>
            </a:r>
            <a:r>
              <a:rPr lang="lt-LT" b="1" dirty="0" smtClean="0">
                <a:solidFill>
                  <a:srgbClr val="FF0000"/>
                </a:solidFill>
              </a:rPr>
              <a:t> min.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 smtClean="0"/>
              <a:t> Vaikai, turintys paveikslėlius su mašinėlėmis, turite atlikti visus veiksmus;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</a:t>
            </a:r>
            <a:r>
              <a:rPr lang="lt-LT" b="1" dirty="0" smtClean="0"/>
              <a:t>Su peliukais – 8 veiksmus;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</a:t>
            </a:r>
            <a:r>
              <a:rPr lang="lt-LT" b="1" dirty="0" smtClean="0"/>
              <a:t>Su meškiukais – 4 veiksmus.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FF0000"/>
                </a:solidFill>
              </a:rPr>
              <a:t>DIRBKITE ATIDŽIAI, JEI REIKIA 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FF0000"/>
                </a:solidFill>
              </a:rPr>
              <a:t>PAGALBOS, PAKELKITE RANKĄ.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icture 33" descr="smailikai_com_10_14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226774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7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lt-LT" b="1" dirty="0" smtClean="0"/>
              <a:t>Pasitikrinkime</a:t>
            </a:r>
            <a:endParaRPr lang="lt-L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urinio vietos rezervavimo ženklas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7272749"/>
                  </p:ext>
                </p:extLst>
              </p:nvPr>
            </p:nvGraphicFramePr>
            <p:xfrm>
              <a:off x="755576" y="1052736"/>
              <a:ext cx="7941568" cy="5639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70784"/>
                    <a:gridCol w="3970784"/>
                  </a:tblGrid>
                  <a:tr h="2555037">
                    <a:tc>
                      <a:txBody>
                        <a:bodyPr/>
                        <a:lstStyle/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pPr algn="ctr"/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0, 5</a:t>
                          </a:r>
                          <a14:m>
                            <m:oMath xmlns:m="http://schemas.openxmlformats.org/officeDocument/2006/math"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lt-LT" sz="5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lt-LT" sz="5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lt-LT" sz="5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endParaRPr lang="lt-LT" sz="54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lt-LT" dirty="0" smtClean="0"/>
                        </a:p>
                        <a:p>
                          <a:endParaRPr lang="lt-LT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pPr algn="ctr"/>
                          <a:r>
                            <a:rPr lang="lt-LT" sz="4800" b="1" dirty="0" smtClean="0">
                              <a:solidFill>
                                <a:schemeClr val="tx1"/>
                              </a:solidFill>
                            </a:rPr>
                            <a:t>0,37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𝟑𝟕</m:t>
                                  </m:r>
                                </m:num>
                                <m:den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lt-LT" sz="4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lt-LT" dirty="0" smtClean="0"/>
                        </a:p>
                        <a:p>
                          <a:pPr algn="ctr"/>
                          <a:endParaRPr lang="lt-LT" dirty="0" smtClean="0"/>
                        </a:p>
                        <a:p>
                          <a:endParaRPr lang="lt-LT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</a:tr>
                  <a:tr h="2845563">
                    <a:tc>
                      <a:txBody>
                        <a:bodyPr/>
                        <a:lstStyle/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4800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lt-LT" sz="48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lt-LT" sz="4800" b="1" i="1" smtClean="0"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lt-LT" sz="4800" b="1" i="1" smtClean="0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lt-LT" sz="48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lt-LT" sz="4800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lt-LT" sz="4800" b="1" i="1" smtClean="0"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lt-LT" sz="4800" b="1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4800" b="1" dirty="0" smtClean="0"/>
                            <a:t>0,60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lt-LT" sz="48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lt-LT" sz="4800" b="1" i="1" smtClean="0">
                                      <a:latin typeface="Cambria Math"/>
                                    </a:rPr>
                                    <m:t>𝟔𝟎</m:t>
                                  </m:r>
                                </m:num>
                                <m:den>
                                  <m:r>
                                    <a:rPr lang="lt-LT" sz="4800" b="1" i="1" smtClean="0"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lt-LT" sz="4800" b="1" dirty="0"/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urinio vietos rezervavimo ženklas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7272749"/>
                  </p:ext>
                </p:extLst>
              </p:nvPr>
            </p:nvGraphicFramePr>
            <p:xfrm>
              <a:off x="755576" y="1052736"/>
              <a:ext cx="7941568" cy="5639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70784"/>
                    <a:gridCol w="3970784"/>
                  </a:tblGrid>
                  <a:tr h="2793937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3" t="-218" r="-99847" b="-1019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307" t="-218" b="-101965"/>
                          </a:stretch>
                        </a:blipFill>
                      </a:tcPr>
                    </a:tc>
                  </a:tr>
                  <a:tr h="2845563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3" t="-98287" r="-99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307" t="-982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79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urinio vietos rezervavimo ženklas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8423482"/>
                  </p:ext>
                </p:extLst>
              </p:nvPr>
            </p:nvGraphicFramePr>
            <p:xfrm>
              <a:off x="395288" y="476250"/>
              <a:ext cx="8229600" cy="578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2155753">
                    <a:tc>
                      <a:txBody>
                        <a:bodyPr/>
                        <a:lstStyle/>
                        <a:p>
                          <a:endParaRPr lang="lt-LT" dirty="0" smtClean="0"/>
                        </a:p>
                        <a:p>
                          <a:pPr algn="ctr"/>
                          <a:r>
                            <a:rPr lang="lt-LT" sz="4800" dirty="0" smtClean="0">
                              <a:solidFill>
                                <a:schemeClr val="tx1"/>
                              </a:solidFill>
                            </a:rPr>
                            <a:t>0,7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lt-LT" sz="4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endParaRPr lang="lt-LT" sz="4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pPr algn="ctr"/>
                          <a:r>
                            <a:rPr lang="lt-LT" sz="4800" b="1" dirty="0" smtClean="0">
                              <a:solidFill>
                                <a:schemeClr val="tx1"/>
                              </a:solidFill>
                            </a:rPr>
                            <a:t>0,15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lt-LT" sz="4800" b="1" dirty="0" smtClean="0"/>
                        </a:p>
                        <a:p>
                          <a:endParaRPr lang="lt-LT" sz="4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17235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4800" b="1" dirty="0" smtClean="0"/>
                            <a:t>0,2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lt-LT" sz="48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lt-LT" sz="48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lt-LT" sz="4800" b="1" i="1" smtClean="0"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endParaRPr lang="lt-LT" sz="4800" b="1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r>
                            <a:rPr lang="lt-LT" sz="4800" b="1" dirty="0" smtClean="0">
                              <a:solidFill>
                                <a:schemeClr val="tx1"/>
                              </a:solidFill>
                            </a:rPr>
                            <a:t>0,40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𝟒𝟎</m:t>
                                  </m:r>
                                </m:num>
                                <m:den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lt-LT" sz="4800" b="1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urinio vietos rezervavimo ženklas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8423482"/>
                  </p:ext>
                </p:extLst>
              </p:nvPr>
            </p:nvGraphicFramePr>
            <p:xfrm>
              <a:off x="395288" y="476250"/>
              <a:ext cx="8229600" cy="578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2987675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48" r="-100000" b="-93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148" b="-93673"/>
                          </a:stretch>
                        </a:blipFill>
                      </a:tcPr>
                    </a:tc>
                  </a:tr>
                  <a:tr h="2793937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48" t="-106754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8" t="-106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70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urinio vietos rezervavimo ženklas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7491951"/>
                  </p:ext>
                </p:extLst>
              </p:nvPr>
            </p:nvGraphicFramePr>
            <p:xfrm>
              <a:off x="457200" y="1600200"/>
              <a:ext cx="8229600" cy="297681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sz="4800" b="1" dirty="0" smtClean="0"/>
                        </a:p>
                        <a:p>
                          <a:pPr algn="ctr"/>
                          <a:r>
                            <a:rPr lang="lt-LT" sz="4800" b="1" dirty="0" smtClean="0">
                              <a:solidFill>
                                <a:schemeClr val="tx1"/>
                              </a:solidFill>
                            </a:rPr>
                            <a:t>0,90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𝟗𝟎</m:t>
                                  </m:r>
                                </m:num>
                                <m:den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lt-LT" sz="4800" b="1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endParaRPr lang="lt-L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t-LT" dirty="0" smtClean="0"/>
                        </a:p>
                        <a:p>
                          <a:endParaRPr lang="lt-LT" dirty="0" smtClean="0"/>
                        </a:p>
                        <a:p>
                          <a:pPr algn="ctr"/>
                          <a:endParaRPr lang="lt-LT" sz="1800" dirty="0" smtClean="0">
                            <a:solidFill>
                              <a:schemeClr val="lt1"/>
                            </a:solidFill>
                          </a:endParaRPr>
                        </a:p>
                        <a:p>
                          <a:pPr algn="ctr"/>
                          <a:r>
                            <a:rPr lang="lt-LT" sz="4800" dirty="0" smtClean="0">
                              <a:solidFill>
                                <a:schemeClr val="tx1"/>
                              </a:solidFill>
                            </a:rPr>
                            <a:t>0,09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lt-LT" sz="4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lt-LT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lt-LT" sz="4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urinio vietos rezervavimo ženklas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7491951"/>
                  </p:ext>
                </p:extLst>
              </p:nvPr>
            </p:nvGraphicFramePr>
            <p:xfrm>
              <a:off x="457200" y="1600200"/>
              <a:ext cx="8229600" cy="297681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114800"/>
                    <a:gridCol w="4114800"/>
                  </a:tblGrid>
                  <a:tr h="2976817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0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6876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lt-LT" b="1" dirty="0" smtClean="0"/>
              <a:t>Pasimokykime palyginti dešimtaines trupmenas</a:t>
            </a:r>
            <a:endParaRPr lang="lt-L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lt-LT" sz="4000" b="1" dirty="0" smtClean="0">
                    <a:solidFill>
                      <a:srgbClr val="FF0000"/>
                    </a:solidFill>
                  </a:rPr>
                  <a:t>ĮSIDĖMĖK!</a:t>
                </a:r>
              </a:p>
              <a:p>
                <a:pPr marL="0" indent="0">
                  <a:buNone/>
                </a:pPr>
                <a:r>
                  <a:rPr lang="lt-LT" sz="3600" b="1" dirty="0" smtClean="0"/>
                  <a:t>Pamatęs dešimtainę trupmeną būtinai ją pasiversk paprastąja. Pvz</a:t>
                </a:r>
                <a:r>
                  <a:rPr lang="lt-LT" dirty="0" smtClean="0"/>
                  <a:t>., </a:t>
                </a:r>
                <a:r>
                  <a:rPr lang="lt-LT" sz="6000" b="1" dirty="0" smtClean="0">
                    <a:solidFill>
                      <a:srgbClr val="FF0000"/>
                    </a:solidFill>
                  </a:rPr>
                  <a:t>0,5</a:t>
                </a:r>
                <a:r>
                  <a:rPr lang="lt-LT" dirty="0" smtClean="0"/>
                  <a:t> </a:t>
                </a:r>
                <a:r>
                  <a:rPr lang="lt-LT" sz="3600" b="1" dirty="0" smtClean="0"/>
                  <a:t>(penkios dešimtosios</a:t>
                </a:r>
                <a:r>
                  <a:rPr lang="lt-LT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lt-LT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lt-LT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lt-LT" sz="6000" b="1" dirty="0" smtClean="0"/>
                  <a:t> </a:t>
                </a:r>
                <a:r>
                  <a:rPr lang="lt-LT" sz="3600" b="1" dirty="0" smtClean="0"/>
                  <a:t>ir </a:t>
                </a:r>
                <a:r>
                  <a:rPr lang="lt-LT" sz="6000" b="1" dirty="0" smtClean="0">
                    <a:solidFill>
                      <a:srgbClr val="FF0000"/>
                    </a:solidFill>
                  </a:rPr>
                  <a:t>0,8</a:t>
                </a:r>
                <a:r>
                  <a:rPr lang="lt-LT" sz="3600" b="1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lt-LT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lt-LT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lt-LT" sz="6000" b="1" dirty="0" smtClean="0"/>
                  <a:t> </a:t>
                </a:r>
                <a:r>
                  <a:rPr lang="lt-LT" sz="3600" b="1" dirty="0" smtClean="0"/>
                  <a:t>. Kuri iš jų didesnė?</a:t>
                </a:r>
                <a:endParaRPr lang="lt-LT" sz="6000" b="1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242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8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Antraštė 1"/>
              <p:cNvSpPr>
                <a:spLocks noGrp="1"/>
              </p:cNvSpPr>
              <p:nvPr>
                <p:ph type="title"/>
              </p:nvPr>
            </p:nvSpPr>
            <p:spPr>
              <a:solidFill>
                <a:srgbClr val="00B050"/>
              </a:solidFill>
            </p:spPr>
            <p:txBody>
              <a:bodyPr>
                <a:normAutofit/>
              </a:bodyPr>
              <a:lstStyle/>
              <a:p>
                <a:r>
                  <a:rPr lang="lt-LT" b="1" dirty="0" smtClean="0"/>
                  <a:t>Kas daugiau?  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lt-LT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lt-LT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  <m:r>
                      <a:rPr lang="lt-LT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𝒂𝒓</m:t>
                    </m:r>
                    <m:r>
                      <a:rPr lang="lt-LT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r>
                      <a:rPr lang="lt-LT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lt-LT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lt-LT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𝟖</m:t>
                    </m:r>
                    <m:f>
                      <m:fPr>
                        <m:ctrlPr>
                          <a:rPr lang="lt-LT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lt-LT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lt-LT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lt-LT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Antraštė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34938" y="15864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/>
              <a:t>Įsivaizduok turi 2 tortus. </a:t>
            </a:r>
            <a:r>
              <a:rPr lang="lt-LT" b="1" dirty="0"/>
              <a:t>Abu padalini į 10 </a:t>
            </a:r>
            <a:r>
              <a:rPr lang="lt-LT" b="1" dirty="0" smtClean="0"/>
              <a:t>dalių.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11266" name="Picture 2" descr="C:\paveiksleliai1\images (4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23" y="2268538"/>
            <a:ext cx="1874143" cy="18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paveiksleliai1\images (4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33" y="2399482"/>
            <a:ext cx="1874143" cy="18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23" y="5265420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27" y="5810423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75" y="3516622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24" y="4672965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83" y="5093110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99482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95" y="4080510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91" y="2360203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91" y="2895600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368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23" y="3200210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76" y="4215765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71" y="3257014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71" y="2139991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23" y="4252542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47" y="2131003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00675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84" y="4118027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65" y="5384223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76" y="5265420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9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390655" y="593409"/>
                <a:ext cx="836327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lt-LT" sz="3600" b="1" dirty="0" smtClean="0"/>
                  <a:t>Iš pirmo torto gauni </a:t>
                </a:r>
                <a:r>
                  <a:rPr lang="lt-LT" sz="3600" b="1" dirty="0" smtClean="0">
                    <a:solidFill>
                      <a:srgbClr val="FF0000"/>
                    </a:solidFill>
                  </a:rPr>
                  <a:t>8 dalis</a:t>
                </a:r>
                <a:r>
                  <a:rPr lang="lt-LT" sz="3600" b="1" dirty="0" smtClean="0"/>
                  <a:t>, o iš antro – </a:t>
                </a:r>
                <a:r>
                  <a:rPr lang="lt-LT" sz="3600" b="1" dirty="0" smtClean="0">
                    <a:solidFill>
                      <a:srgbClr val="FF0000"/>
                    </a:solidFill>
                  </a:rPr>
                  <a:t>5 dalis.</a:t>
                </a:r>
              </a:p>
              <a:p>
                <a:pPr marL="0" indent="0">
                  <a:buNone/>
                </a:pPr>
                <a:r>
                  <a:rPr lang="lt-LT" sz="3600" b="1" dirty="0" smtClean="0"/>
                  <a:t>Tai kur daugiau? Aišku, kad 8 dalys. Vadinasi trupmena </a:t>
                </a:r>
                <a:r>
                  <a:rPr lang="lt-LT" sz="3600" b="1" dirty="0" smtClean="0">
                    <a:solidFill>
                      <a:srgbClr val="FF0000"/>
                    </a:solidFill>
                  </a:rPr>
                  <a:t>0, 8 yra didesnė už 0, 5.</a:t>
                </a:r>
              </a:p>
              <a:p>
                <a:pPr marL="0" indent="0" algn="ctr">
                  <a:buNone/>
                </a:pPr>
                <a:r>
                  <a:rPr lang="lt-LT" sz="6000" b="1" dirty="0" smtClean="0">
                    <a:solidFill>
                      <a:srgbClr val="FF0000"/>
                    </a:solidFill>
                  </a:rPr>
                  <a:t>0,8 </a:t>
                </a:r>
                <a14:m>
                  <m:oMath xmlns:m="http://schemas.openxmlformats.org/officeDocument/2006/math">
                    <m:r>
                      <a:rPr lang="lt-LT" sz="6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lt-LT" sz="6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lt-LT" sz="6000" b="1" dirty="0" smtClean="0">
                    <a:solidFill>
                      <a:srgbClr val="FF0000"/>
                    </a:solidFill>
                  </a:rPr>
                  <a:t>,5</a:t>
                </a:r>
              </a:p>
              <a:p>
                <a:pPr marL="0" indent="0" algn="ctr">
                  <a:buNone/>
                </a:pPr>
                <a:endParaRPr lang="lt-LT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655" y="593409"/>
                <a:ext cx="8363272" cy="4525963"/>
              </a:xfrm>
              <a:blipFill rotWithShape="1">
                <a:blip r:embed="rId2"/>
                <a:stretch>
                  <a:fillRect l="-2187" t="-2019" r="-138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" y="3176614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3090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" y="5080635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70" y="5704090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91" y="3173929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39" y="4870954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" y="3823881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82" y="3769069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35" y="3157625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59027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0368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78" y="4185458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57625"/>
            <a:ext cx="1451086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rgbClr val="C602BD"/>
          </a:solidFill>
        </p:spPr>
        <p:txBody>
          <a:bodyPr/>
          <a:lstStyle/>
          <a:p>
            <a:r>
              <a:rPr lang="lt-LT" b="1" dirty="0" smtClean="0"/>
              <a:t>Išspręsk iš vadovėlio 32 psl., 3 </a:t>
            </a:r>
            <a:r>
              <a:rPr lang="lt-LT" b="1" dirty="0" err="1" smtClean="0"/>
              <a:t>užd</a:t>
            </a:r>
            <a:r>
              <a:rPr lang="lt-LT" b="1" dirty="0" smtClean="0"/>
              <a:t>.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marL="0" indent="0">
              <a:buNone/>
            </a:pPr>
            <a:r>
              <a:rPr lang="lt-LT" b="1" dirty="0"/>
              <a:t>Užduoties atlikimui skiriama </a:t>
            </a:r>
            <a:r>
              <a:rPr lang="lt-LT" b="1" dirty="0" smtClean="0">
                <a:solidFill>
                  <a:srgbClr val="FF0000"/>
                </a:solidFill>
              </a:rPr>
              <a:t>5 </a:t>
            </a:r>
            <a:r>
              <a:rPr lang="lt-LT" b="1" dirty="0">
                <a:solidFill>
                  <a:srgbClr val="FF0000"/>
                </a:solidFill>
              </a:rPr>
              <a:t>min.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Vaikai, turintys paveikslėlius su mašinėlėmis, turite atlikti visus veiksmus;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Su peliukais – </a:t>
            </a:r>
            <a:r>
              <a:rPr lang="lt-LT" b="1" dirty="0" smtClean="0"/>
              <a:t>6 </a:t>
            </a:r>
            <a:r>
              <a:rPr lang="lt-LT" b="1" dirty="0"/>
              <a:t>veiksmus;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Su meškiukais – 4 veiksmus.</a:t>
            </a:r>
          </a:p>
          <a:p>
            <a:pPr marL="0" indent="0">
              <a:buNone/>
            </a:pPr>
            <a:r>
              <a:rPr lang="lt-LT" b="1" dirty="0">
                <a:solidFill>
                  <a:srgbClr val="FF0000"/>
                </a:solidFill>
              </a:rPr>
              <a:t>DIRBKITE ATIDŽIAI, JEI REIKIA </a:t>
            </a:r>
          </a:p>
          <a:p>
            <a:pPr marL="0" indent="0">
              <a:buNone/>
            </a:pPr>
            <a:r>
              <a:rPr lang="lt-LT" b="1" dirty="0">
                <a:solidFill>
                  <a:srgbClr val="FF0000"/>
                </a:solidFill>
              </a:rPr>
              <a:t>PAGALBOS, PAKELKITE RANKĄ.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icture 15" descr="smailikai_com_10_9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888432" cy="345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  <a:solidFill>
            <a:srgbClr val="00B050"/>
          </a:solidFill>
        </p:spPr>
        <p:txBody>
          <a:bodyPr/>
          <a:lstStyle/>
          <a:p>
            <a:r>
              <a:rPr lang="lt-LT" b="1" dirty="0" smtClean="0"/>
              <a:t>Pasitikrinkime:</a:t>
            </a:r>
            <a:endParaRPr lang="lt-L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urinio vietos rezervavimo ženklas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2757975"/>
                  </p:ext>
                </p:extLst>
              </p:nvPr>
            </p:nvGraphicFramePr>
            <p:xfrm>
              <a:off x="457200" y="1600200"/>
              <a:ext cx="8229600" cy="484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lt-LT" sz="5400" dirty="0" smtClean="0">
                              <a:solidFill>
                                <a:schemeClr val="tx1"/>
                              </a:solidFill>
                            </a:rPr>
                            <a:t>0,1 </a:t>
                          </a:r>
                          <a14:m>
                            <m:oMath xmlns:m="http://schemas.openxmlformats.org/officeDocument/2006/math">
                              <m:r>
                                <a:rPr lang="lt-LT" sz="5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lt-LT" sz="5400" dirty="0" smtClean="0">
                              <a:solidFill>
                                <a:schemeClr val="tx1"/>
                              </a:solidFill>
                            </a:rPr>
                            <a:t> 0.2</a:t>
                          </a:r>
                          <a:endParaRPr lang="lt-LT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lt-LT" sz="5400" dirty="0" smtClean="0">
                              <a:solidFill>
                                <a:schemeClr val="tx1"/>
                              </a:solidFill>
                            </a:rPr>
                            <a:t>0,7</a:t>
                          </a:r>
                          <a14:m>
                            <m:oMath xmlns:m="http://schemas.openxmlformats.org/officeDocument/2006/math">
                              <m:r>
                                <a:rPr lang="lt-LT" sz="5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lt-LT" sz="5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</m:oMath>
                          </a14:m>
                          <a:r>
                            <a:rPr lang="lt-LT" sz="5400" dirty="0" smtClean="0">
                              <a:solidFill>
                                <a:schemeClr val="tx1"/>
                              </a:solidFill>
                            </a:rPr>
                            <a:t> 0,5</a:t>
                          </a:r>
                          <a:endParaRPr lang="lt-LT" sz="5400" dirty="0" smtClean="0"/>
                        </a:p>
                        <a:p>
                          <a:endParaRPr lang="lt-LT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0,4</a:t>
                          </a:r>
                          <a14:m>
                            <m:oMath xmlns:m="http://schemas.openxmlformats.org/officeDocument/2006/math"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</m:oMath>
                          </a14:m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 0,3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0,7 </a:t>
                          </a:r>
                          <a14:m>
                            <m:oMath xmlns:m="http://schemas.openxmlformats.org/officeDocument/2006/math"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 0,8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 sz="54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54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0,6 </a:t>
                          </a:r>
                          <a14:m>
                            <m:oMath xmlns:m="http://schemas.openxmlformats.org/officeDocument/2006/math"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 0,9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0,8</a:t>
                          </a:r>
                          <a14:m>
                            <m:oMath xmlns:m="http://schemas.openxmlformats.org/officeDocument/2006/math">
                              <m:r>
                                <a:rPr lang="lt-LT" sz="5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oMath>
                          </a14:m>
                          <a:endParaRPr lang="lt-LT" sz="54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0,9 </a:t>
                          </a:r>
                          <a14:m>
                            <m:oMath xmlns:m="http://schemas.openxmlformats.org/officeDocument/2006/math"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oMath>
                          </a14:m>
                          <a:endParaRPr lang="lt-LT" sz="54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lt-LT" sz="5400" b="1" dirty="0" smtClean="0">
                              <a:solidFill>
                                <a:schemeClr val="tx1"/>
                              </a:solidFill>
                            </a:rPr>
                            <a:t>0,8 </a:t>
                          </a:r>
                          <a14:m>
                            <m:oMath xmlns:m="http://schemas.openxmlformats.org/officeDocument/2006/math"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lt-LT" sz="5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oMath>
                          </a14:m>
                          <a:endParaRPr lang="lt-LT" sz="54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urinio vietos rezervavimo ženklas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2757975"/>
                  </p:ext>
                </p:extLst>
              </p:nvPr>
            </p:nvGraphicFramePr>
            <p:xfrm>
              <a:off x="457200" y="1600200"/>
              <a:ext cx="8229600" cy="484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3846" r="-100000" b="-33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3846" b="-338974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48000" r="-100000" b="-34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48000" b="-340667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lt-LT" sz="54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54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48000" r="-100000" b="-14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48000" b="-140667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448000" r="-100000" b="-4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448000" b="-4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06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6876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lt-LT" b="1" dirty="0" smtClean="0"/>
              <a:t>TEKSTINIŲ UŽDAVINIŲ SPRENDIMAS</a:t>
            </a:r>
            <a:endParaRPr lang="lt-L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lt-LT" sz="4000" b="1" dirty="0" smtClean="0"/>
                  <a:t>Perskaitęs uždavinio sąlygą dešimtainę trupmeną pasiversk paprastąja. Pvz. </a:t>
                </a:r>
                <a:r>
                  <a:rPr lang="lt-LT" sz="4000" b="1" dirty="0" smtClean="0">
                    <a:solidFill>
                      <a:srgbClr val="FF0000"/>
                    </a:solidFill>
                  </a:rPr>
                  <a:t>0,2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lt-LT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lt-LT" sz="4000" b="1" dirty="0" smtClean="0"/>
                  <a:t>. Labai atidžiai skaityk ir galvok ką turi apskaičiuoti.</a:t>
                </a:r>
              </a:p>
              <a:p>
                <a:pPr marL="0" indent="0" algn="ctr">
                  <a:buNone/>
                </a:pPr>
                <a:r>
                  <a:rPr lang="lt-LT" sz="6000" b="1" dirty="0" smtClean="0">
                    <a:solidFill>
                      <a:srgbClr val="C602BD"/>
                    </a:solidFill>
                  </a:rPr>
                  <a:t>SĖKMĖS!</a:t>
                </a:r>
                <a:endParaRPr lang="lt-LT" sz="6000" b="1" dirty="0">
                  <a:solidFill>
                    <a:srgbClr val="C602BD"/>
                  </a:solidFill>
                </a:endParaRP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2426" r="-207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1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lt-LT" b="1" dirty="0" smtClean="0"/>
              <a:t>KAIP DIRBSIME?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388843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lt-LT" b="1" dirty="0" smtClean="0">
                <a:solidFill>
                  <a:schemeClr val="tx1"/>
                </a:solidFill>
              </a:rPr>
              <a:t>Atidžiai klausysimės mokytojos aiškinimų;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lt-LT" b="1" dirty="0" smtClean="0">
                <a:solidFill>
                  <a:schemeClr val="tx1"/>
                </a:solidFill>
              </a:rPr>
              <a:t>Atliksime vadovėlio, mokytojos parengtas užduotis;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lt-LT" b="1" dirty="0" smtClean="0">
                <a:solidFill>
                  <a:schemeClr val="tx1"/>
                </a:solidFill>
              </a:rPr>
              <a:t>Dirdami grupėje padėsime vieni kitiems;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lt-LT" b="1" dirty="0" smtClean="0">
                <a:solidFill>
                  <a:schemeClr val="tx1"/>
                </a:solidFill>
              </a:rPr>
              <a:t>Stengsimės būti drausmingi ir labai gerai atlikti užduotis, nepasisekus- nepyksime;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lt-LT" b="1" dirty="0" smtClean="0">
                <a:solidFill>
                  <a:schemeClr val="tx1"/>
                </a:solidFill>
              </a:rPr>
              <a:t>Sąžiningai vertinsime savo darbą.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lt-LT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332656"/>
                <a:ext cx="8229600" cy="583264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lt-LT" sz="4000" b="1" dirty="0" smtClean="0"/>
                  <a:t>Mantui reikėjo nudažyti tvorą. Tvoros ilgis 100 m. Mantas jau nudažė 0,3 tvoros ilgio. Kiek metrų tvoros dar liko nudažyti?</a:t>
                </a:r>
              </a:p>
              <a:p>
                <a:pPr marL="0" indent="0">
                  <a:buNone/>
                </a:pPr>
                <a:endParaRPr lang="lt-LT" sz="4000" b="1" dirty="0" smtClean="0"/>
              </a:p>
              <a:p>
                <a:pPr marL="0" indent="0">
                  <a:buNone/>
                </a:pPr>
                <a:endParaRPr lang="lt-LT" sz="4000" b="1" dirty="0"/>
              </a:p>
              <a:p>
                <a:pPr marL="0" indent="0">
                  <a:buNone/>
                </a:pPr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pPr marL="0" indent="0">
                  <a:buNone/>
                </a:pPr>
                <a:r>
                  <a:rPr lang="lt-LT" sz="4000" b="1" dirty="0" smtClean="0"/>
                  <a:t>1) 100:10</a:t>
                </a:r>
                <a14:m>
                  <m:oMath xmlns:m="http://schemas.openxmlformats.org/officeDocument/2006/math">
                    <m:r>
                      <a:rPr lang="lt-LT" sz="40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lt-LT" sz="40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lt-LT" sz="4000" b="1" dirty="0" smtClean="0"/>
                  <a:t> = 30 (m)</a:t>
                </a:r>
              </a:p>
              <a:p>
                <a:pPr marL="0" indent="0">
                  <a:buNone/>
                </a:pPr>
                <a:r>
                  <a:rPr lang="lt-LT" sz="4000" b="1" dirty="0" smtClean="0"/>
                  <a:t>2) 100 – 30 = 70 (m)		</a:t>
                </a:r>
              </a:p>
              <a:p>
                <a:pPr marL="0" indent="0">
                  <a:buNone/>
                </a:pPr>
                <a:r>
                  <a:rPr lang="lt-LT" sz="4000" b="1" dirty="0"/>
                  <a:t>	</a:t>
                </a:r>
                <a:r>
                  <a:rPr lang="lt-LT" sz="4000" b="1" dirty="0" smtClean="0"/>
                  <a:t>			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70 metrų.</a:t>
                </a:r>
              </a:p>
              <a:p>
                <a:pPr marL="0" indent="0">
                  <a:buNone/>
                </a:pPr>
                <a:r>
                  <a:rPr lang="lt-LT" dirty="0"/>
                  <a:t> </a:t>
                </a:r>
              </a:p>
              <a:p>
                <a:pPr marL="0" indent="0">
                  <a:buNone/>
                </a:pPr>
                <a:r>
                  <a:rPr lang="lt-LT" dirty="0"/>
                  <a:t> </a:t>
                </a:r>
              </a:p>
              <a:p>
                <a:pPr marL="0" indent="0">
                  <a:buNone/>
                </a:pPr>
                <a:endParaRPr lang="lt-LT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332656"/>
                <a:ext cx="8229600" cy="5832648"/>
              </a:xfrm>
              <a:blipFill rotWithShape="1">
                <a:blip r:embed="rId2"/>
                <a:stretch>
                  <a:fillRect l="-2074" t="-230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C:\paveiksliukai2\119paint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8083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tačiakampis 4"/>
              <p:cNvSpPr/>
              <p:nvPr/>
            </p:nvSpPr>
            <p:spPr>
              <a:xfrm>
                <a:off x="122249" y="476672"/>
                <a:ext cx="9036496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/>
                  <a:t>Elektrikai turėjo nutiesti 420 m kabelio. Jie jau 0,7 kabelio nutiesė. Kiek metrų dar liko nutiesti</a:t>
                </a:r>
                <a:r>
                  <a:rPr lang="lt-LT" sz="4000" b="1" dirty="0" smtClean="0"/>
                  <a:t>?</a:t>
                </a:r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420:10</a:t>
                </a:r>
                <a14:m>
                  <m:oMath xmlns:m="http://schemas.openxmlformats.org/officeDocument/2006/math">
                    <m:r>
                      <a:rPr lang="lt-LT" sz="4000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lt-LT" sz="4000" b="1" dirty="0" smtClean="0"/>
                  <a:t>7 = 294 (m)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420-294 = 126 (m)</a:t>
                </a:r>
              </a:p>
              <a:p>
                <a:r>
                  <a:rPr lang="lt-LT" sz="4000" b="1" dirty="0"/>
                  <a:t>	</a:t>
                </a:r>
                <a:r>
                  <a:rPr lang="lt-LT" sz="4000" b="1" dirty="0" smtClean="0"/>
                  <a:t>			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126 metrus. </a:t>
                </a:r>
                <a:endParaRPr lang="lt-LT" sz="4000" b="1" dirty="0"/>
              </a:p>
              <a:p>
                <a:r>
                  <a:rPr lang="lt-LT" sz="4000" b="1" dirty="0"/>
                  <a:t> </a:t>
                </a:r>
              </a:p>
            </p:txBody>
          </p:sp>
        </mc:Choice>
        <mc:Fallback xmlns="">
          <p:sp>
            <p:nvSpPr>
              <p:cNvPr id="5" name="Stačiakampi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9" y="476672"/>
                <a:ext cx="9036496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2362" t="-1948" r="-303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4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tačiakampis 3"/>
              <p:cNvSpPr/>
              <p:nvPr/>
            </p:nvSpPr>
            <p:spPr>
              <a:xfrm>
                <a:off x="94006" y="548680"/>
                <a:ext cx="9036496" cy="467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/>
                  <a:t>Vaikai dalyvavo </a:t>
                </a:r>
                <a:r>
                  <a:rPr lang="lt-LT" sz="4000" b="1" dirty="0" smtClean="0"/>
                  <a:t>100 m bėgimo </a:t>
                </a:r>
                <a:r>
                  <a:rPr lang="lt-LT" sz="4000" b="1" dirty="0"/>
                  <a:t>varžybose. </a:t>
                </a:r>
                <a:r>
                  <a:rPr lang="lt-LT" sz="4000" b="1" dirty="0" smtClean="0"/>
                  <a:t>Vaikai </a:t>
                </a:r>
                <a:r>
                  <a:rPr lang="lt-LT" sz="4000" b="1" dirty="0"/>
                  <a:t>jau įveikė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4000" b="1" i="1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lt-LT" sz="4000" b="1" dirty="0"/>
                  <a:t>  atstumo. Kiek metrų jau įveikė vaikai</a:t>
                </a:r>
                <a:r>
                  <a:rPr lang="lt-LT" sz="4000" b="1" dirty="0" smtClean="0"/>
                  <a:t>?</a:t>
                </a:r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r>
                  <a:rPr lang="lt-LT" sz="4000" b="1" dirty="0" smtClean="0"/>
                  <a:t>100:10 = 10 (m)	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10 metrų.</a:t>
                </a:r>
                <a:endParaRPr lang="lt-LT" sz="4000" b="1" dirty="0"/>
              </a:p>
              <a:p>
                <a:r>
                  <a:rPr lang="lt-LT" sz="4000" b="1" dirty="0"/>
                  <a:t> </a:t>
                </a:r>
              </a:p>
            </p:txBody>
          </p:sp>
        </mc:Choice>
        <mc:Fallback xmlns="">
          <p:sp>
            <p:nvSpPr>
              <p:cNvPr id="4" name="Stačiakampi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6" y="548680"/>
                <a:ext cx="9036496" cy="4674806"/>
              </a:xfrm>
              <a:prstGeom prst="rect">
                <a:avLst/>
              </a:prstGeom>
              <a:blipFill rotWithShape="1">
                <a:blip r:embed="rId2"/>
                <a:stretch>
                  <a:fillRect l="-2360" t="-2347" r="-21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C:\paveiksliukai2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277752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tačiakampis 3"/>
              <p:cNvSpPr/>
              <p:nvPr/>
            </p:nvSpPr>
            <p:spPr>
              <a:xfrm>
                <a:off x="395536" y="692696"/>
                <a:ext cx="8640960" cy="467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/>
                  <a:t>Mama mezga šaliką. Šaliko ilgis turi būti 90 </a:t>
                </a:r>
                <a:r>
                  <a:rPr lang="lt-LT" sz="4000" b="1" dirty="0" smtClean="0"/>
                  <a:t>cm. Jau </a:t>
                </a:r>
                <a:r>
                  <a:rPr lang="lt-LT" sz="4000" b="1" dirty="0"/>
                  <a:t>numezgė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4000" b="1" i="1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lt-LT" sz="4000" b="1" dirty="0"/>
                  <a:t> šaliko. Kiek centimetrų šaliko mama jau  numezgė</a:t>
                </a:r>
                <a:r>
                  <a:rPr lang="lt-LT" sz="4000" b="1" dirty="0" smtClean="0"/>
                  <a:t>?</a:t>
                </a:r>
              </a:p>
              <a:p>
                <a:endParaRPr lang="lt-LT" sz="4000" b="1" dirty="0" smtClean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r>
                  <a:rPr lang="lt-LT" sz="4000" b="1" dirty="0" smtClean="0"/>
                  <a:t>90:10 = 9(cm)             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9 centimetrus</a:t>
                </a:r>
                <a:endParaRPr lang="lt-LT" sz="4000" b="1" dirty="0"/>
              </a:p>
              <a:p>
                <a:endParaRPr lang="lt-LT" sz="4000" b="1" dirty="0"/>
              </a:p>
            </p:txBody>
          </p:sp>
        </mc:Choice>
        <mc:Fallback xmlns="">
          <p:sp>
            <p:nvSpPr>
              <p:cNvPr id="4" name="Stačiakampi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92696"/>
                <a:ext cx="8640960" cy="4674806"/>
              </a:xfrm>
              <a:prstGeom prst="rect">
                <a:avLst/>
              </a:prstGeom>
              <a:blipFill rotWithShape="1">
                <a:blip r:embed="rId2"/>
                <a:stretch>
                  <a:fillRect l="-2541" t="-2350" r="-310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paveiksliukai2\71f2bd2ddef44d4f99effe6905879ae9_p_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77" y="4797152"/>
            <a:ext cx="3810000" cy="20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tačiakampis 3"/>
              <p:cNvSpPr/>
              <p:nvPr/>
            </p:nvSpPr>
            <p:spPr>
              <a:xfrm>
                <a:off x="108217" y="260648"/>
                <a:ext cx="9036496" cy="467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dirty="0"/>
                  <a:t> </a:t>
                </a:r>
              </a:p>
              <a:p>
                <a:r>
                  <a:rPr lang="lt-LT" sz="4000" b="1" dirty="0"/>
                  <a:t>Kornelija buvo sutaupiusi 600 Lt. Ji 0,06 pinigų išleido. Kiek </a:t>
                </a:r>
                <a:r>
                  <a:rPr lang="lt-LT" sz="4000" b="1" dirty="0" smtClean="0"/>
                  <a:t>pinigų jai liko?</a:t>
                </a:r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r>
                  <a:rPr lang="lt-LT" sz="4000" b="1" dirty="0" smtClean="0"/>
                  <a:t>1)600 : 100</a:t>
                </a:r>
                <a14:m>
                  <m:oMath xmlns:m="http://schemas.openxmlformats.org/officeDocument/2006/math">
                    <m:r>
                      <a:rPr lang="lt-LT" sz="4000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lt-LT" sz="4000" b="1" dirty="0" smtClean="0"/>
                  <a:t>6 = 36(Lt)</a:t>
                </a:r>
              </a:p>
              <a:p>
                <a:r>
                  <a:rPr lang="lt-LT" sz="4000" b="1" dirty="0" smtClean="0"/>
                  <a:t>2)600 – 36 = 564(Lt)</a:t>
                </a:r>
              </a:p>
              <a:p>
                <a:r>
                  <a:rPr lang="lt-LT" sz="4000" b="1" dirty="0"/>
                  <a:t>	</a:t>
                </a:r>
                <a:r>
                  <a:rPr lang="lt-LT" sz="4000" b="1" dirty="0" smtClean="0"/>
                  <a:t>				Ats.:564 litai.</a:t>
                </a:r>
                <a:endParaRPr lang="lt-LT" sz="4000" b="1" dirty="0"/>
              </a:p>
            </p:txBody>
          </p:sp>
        </mc:Choice>
        <mc:Fallback xmlns="">
          <p:sp>
            <p:nvSpPr>
              <p:cNvPr id="4" name="Stačiakampi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7" y="260648"/>
                <a:ext cx="9036496" cy="4678204"/>
              </a:xfrm>
              <a:prstGeom prst="rect">
                <a:avLst/>
              </a:prstGeom>
              <a:blipFill rotWithShape="1">
                <a:blip r:embed="rId2"/>
                <a:stretch>
                  <a:fillRect l="-2429" b="-469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C:\paveiksliukai2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99593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0" y="188640"/>
                <a:ext cx="91440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 smtClean="0"/>
                  <a:t>Tėtis iš banko pasiskolino 800 Lt. Per mėnesį sugrąžino 0,08 pasiskolintų pinigų. Kiek dar liko grąžinti pinigų?</a:t>
                </a:r>
              </a:p>
              <a:p>
                <a:endParaRPr lang="lt-LT" sz="4000" b="1" dirty="0" smtClean="0"/>
              </a:p>
              <a:p>
                <a:endParaRPr lang="lt-LT" sz="4000" b="1" dirty="0" smtClean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800:100</a:t>
                </a:r>
                <a14:m>
                  <m:oMath xmlns:m="http://schemas.openxmlformats.org/officeDocument/2006/math">
                    <m:r>
                      <a:rPr lang="lt-LT" sz="4000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lt-LT" sz="4000" b="1" dirty="0" smtClean="0"/>
                  <a:t>8= 64 (Lt)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800- 64 = 736 (Lt)</a:t>
                </a:r>
              </a:p>
              <a:p>
                <a:r>
                  <a:rPr lang="lt-LT" sz="4000" b="1" dirty="0"/>
                  <a:t>	</a:t>
                </a:r>
                <a:r>
                  <a:rPr lang="lt-LT" sz="4000" b="1" dirty="0" smtClean="0"/>
                  <a:t>			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736 litai. </a:t>
                </a:r>
                <a:endParaRPr lang="lt-LT" sz="4000" b="1" dirty="0"/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0"/>
                <a:ext cx="9144000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2333" t="-1948" r="-2733" b="-368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C:\paveiksliukai2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918073" cy="23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179512" y="188640"/>
                <a:ext cx="8964488" cy="5905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/>
                  <a:t>Parduotuvėje dviratis kainavo 150 Lt. Akcijos metu dviratis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4000" b="1" i="1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lt-LT" sz="4000" b="1" i="1">
                        <a:latin typeface="Cambria Math"/>
                      </a:rPr>
                      <m:t> </m:t>
                    </m:r>
                  </m:oMath>
                </a14:m>
                <a:r>
                  <a:rPr lang="lt-LT" sz="4000" b="1" dirty="0"/>
                  <a:t> atpigo. Kiek litų atpigo dviratis? </a:t>
                </a:r>
                <a:endParaRPr lang="lt-LT" sz="4000" b="1" dirty="0" smtClean="0"/>
              </a:p>
              <a:p>
                <a:endParaRPr lang="lt-LT" sz="4000" b="1" dirty="0" smtClean="0"/>
              </a:p>
              <a:p>
                <a:endParaRPr lang="lt-LT" sz="4000" b="1" dirty="0"/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150:10= 15(Lt)</a:t>
                </a:r>
              </a:p>
              <a:p>
                <a:r>
                  <a:rPr lang="lt-LT" sz="4000" b="1" dirty="0"/>
                  <a:t>	</a:t>
                </a:r>
                <a:r>
                  <a:rPr lang="lt-LT" sz="4000" b="1" dirty="0" smtClean="0"/>
                  <a:t>				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15 litų.</a:t>
                </a:r>
                <a:endParaRPr lang="lt-LT" sz="4000" b="1" dirty="0"/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964488" cy="5905912"/>
              </a:xfrm>
              <a:prstGeom prst="rect">
                <a:avLst/>
              </a:prstGeom>
              <a:blipFill rotWithShape="1">
                <a:blip r:embed="rId2"/>
                <a:stretch>
                  <a:fillRect l="-2379" t="-1858" r="-204" b="-340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C:\paveiksliukai2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9604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107504" y="188640"/>
                <a:ext cx="9031382" cy="6521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/>
                  <a:t>Autobusas važiavo iš Vilniaus į Ukmergę. Tarp šių miestų yra 72 km. Autobusas  nuvažiavo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4000" b="1" i="1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lt-LT" sz="4000" b="1" dirty="0"/>
                  <a:t> atstumo. Kiek kilometrų dar liko važiuoti</a:t>
                </a:r>
                <a:r>
                  <a:rPr lang="lt-LT" sz="4000" b="1" dirty="0" smtClean="0"/>
                  <a:t>?</a:t>
                </a:r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72 : 9 = 8 (km)</a:t>
                </a:r>
              </a:p>
              <a:p>
                <a:pPr marL="742950" indent="-742950">
                  <a:buFontTx/>
                  <a:buAutoNum type="arabicParenR"/>
                </a:pPr>
                <a:r>
                  <a:rPr lang="lt-LT" sz="4000" b="1" dirty="0" smtClean="0"/>
                  <a:t>72 - 8 = 64 (km)</a:t>
                </a:r>
                <a:r>
                  <a:rPr lang="lt-LT" sz="4000" b="1" dirty="0"/>
                  <a:t> </a:t>
                </a:r>
                <a:r>
                  <a:rPr lang="lt-LT" sz="4000" b="1" dirty="0" smtClean="0"/>
                  <a:t> 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/>
                  <a:t>.: 64 kilometrai.</a:t>
                </a:r>
              </a:p>
              <a:p>
                <a:pPr marL="742950" indent="-742950">
                  <a:buAutoNum type="arabicParenR"/>
                </a:pPr>
                <a:endParaRPr lang="lt-LT" sz="4000" b="1" dirty="0" smtClean="0"/>
              </a:p>
              <a:p>
                <a:r>
                  <a:rPr lang="lt-LT" sz="4000" b="1" dirty="0"/>
                  <a:t>	</a:t>
                </a:r>
                <a:r>
                  <a:rPr lang="lt-LT" sz="4000" b="1" dirty="0" smtClean="0"/>
                  <a:t>			</a:t>
                </a:r>
                <a:r>
                  <a:rPr lang="lt-LT" dirty="0"/>
                  <a:t> </a:t>
                </a:r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9031382" cy="6521465"/>
              </a:xfrm>
              <a:prstGeom prst="rect">
                <a:avLst/>
              </a:prstGeom>
              <a:blipFill rotWithShape="1">
                <a:blip r:embed="rId2"/>
                <a:stretch>
                  <a:fillRect l="-2431" t="-1682" r="-20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paveiksliukai2\kids_and_school_b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17" y="2420888"/>
            <a:ext cx="4176464" cy="17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323528" y="188640"/>
                <a:ext cx="8712968" cy="5225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dirty="0"/>
                  <a:t> </a:t>
                </a:r>
              </a:p>
              <a:p>
                <a:r>
                  <a:rPr lang="lt-LT" sz="4000" b="1" dirty="0"/>
                  <a:t>Nuo Luko namų iki jūros yra  360km. Lukas vasarą važiavo prie jūros. Per valandą jis nuvažiavo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40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lt-LT" sz="4000" b="1" i="1">
                        <a:latin typeface="Cambria Math"/>
                      </a:rPr>
                      <m:t>  </m:t>
                    </m:r>
                  </m:oMath>
                </a14:m>
                <a:r>
                  <a:rPr lang="lt-LT" sz="4000" b="1" dirty="0"/>
                  <a:t>atstumo. Kiek kilometrų nuvažiavo per valandą? </a:t>
                </a:r>
                <a:endParaRPr lang="lt-LT" sz="4000" b="1" dirty="0" smtClean="0"/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r>
                  <a:rPr lang="lt-LT" sz="4000" b="1" dirty="0" smtClean="0"/>
                  <a:t>1) 360 : 4 = 90 (km)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90 kilometrų.</a:t>
                </a:r>
                <a:endParaRPr lang="lt-LT" sz="4000" b="1" dirty="0"/>
              </a:p>
              <a:p>
                <a:r>
                  <a:rPr lang="lt-LT" dirty="0"/>
                  <a:t> </a:t>
                </a:r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8640"/>
                <a:ext cx="8712968" cy="5225854"/>
              </a:xfrm>
              <a:prstGeom prst="rect">
                <a:avLst/>
              </a:prstGeom>
              <a:blipFill rotWithShape="1">
                <a:blip r:embed="rId2"/>
                <a:stretch>
                  <a:fillRect l="-2449" r="-167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C:\paveikslėliai\images (5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5157192"/>
            <a:ext cx="2143125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paveiksliukai2\jc-me-sea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82" y="4967734"/>
            <a:ext cx="2120218" cy="18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251520" y="116632"/>
                <a:ext cx="8892480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/>
                  <a:t>Maratono bėgikai turi įveikti 210 km. Jie jau 0,7 atstumo įveikė. Kiek kilometrų dar liko įveikti</a:t>
                </a:r>
                <a:r>
                  <a:rPr lang="lt-LT" sz="4000" b="1" dirty="0" smtClean="0"/>
                  <a:t>?</a:t>
                </a:r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210 : 10 </a:t>
                </a:r>
                <a14:m>
                  <m:oMath xmlns:m="http://schemas.openxmlformats.org/officeDocument/2006/math">
                    <m:r>
                      <a:rPr lang="lt-LT" sz="4000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lt-LT" sz="4000" b="1" dirty="0" smtClean="0"/>
                  <a:t>7 = 147 (km)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210 – 147 = 63 (km)</a:t>
                </a:r>
              </a:p>
              <a:p>
                <a:r>
                  <a:rPr lang="lt-LT" sz="4000" b="1" dirty="0"/>
                  <a:t>	</a:t>
                </a:r>
                <a:r>
                  <a:rPr lang="lt-LT" sz="4000" b="1" dirty="0" smtClean="0"/>
                  <a:t>			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63 kilometrai. </a:t>
                </a:r>
              </a:p>
              <a:p>
                <a:r>
                  <a:rPr lang="lt-LT" sz="4000" b="1" dirty="0" smtClean="0"/>
                  <a:t> </a:t>
                </a:r>
                <a:endParaRPr lang="lt-LT" sz="4000" b="1" dirty="0"/>
              </a:p>
              <a:p>
                <a:r>
                  <a:rPr lang="lt-LT" dirty="0"/>
                  <a:t> </a:t>
                </a:r>
              </a:p>
              <a:p>
                <a:r>
                  <a:rPr lang="lt-LT" dirty="0"/>
                  <a:t> </a:t>
                </a:r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892480" cy="6186309"/>
              </a:xfrm>
              <a:prstGeom prst="rect">
                <a:avLst/>
              </a:prstGeom>
              <a:blipFill rotWithShape="1">
                <a:blip r:embed="rId2"/>
                <a:stretch>
                  <a:fillRect l="-2399" t="-1773" r="-198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C:\paveiksliukai2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4961"/>
            <a:ext cx="4374232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50"/>
          </a:solidFill>
        </p:spPr>
        <p:txBody>
          <a:bodyPr/>
          <a:lstStyle/>
          <a:p>
            <a:r>
              <a:rPr lang="lt-LT" b="1" dirty="0" smtClean="0"/>
              <a:t>VERTINIMAS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 smtClean="0"/>
              <a:t>Už teisingą atsakymą imate žalią kortelę.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</a:t>
            </a:r>
            <a:r>
              <a:rPr lang="lt-LT" b="1" dirty="0" smtClean="0"/>
              <a:t>Jei surinksite </a:t>
            </a:r>
            <a:r>
              <a:rPr lang="lt-LT" sz="3600" b="1" dirty="0" smtClean="0">
                <a:solidFill>
                  <a:srgbClr val="00B050"/>
                </a:solidFill>
              </a:rPr>
              <a:t>7 -8 </a:t>
            </a:r>
            <a:r>
              <a:rPr lang="lt-LT" sz="3600" b="1" dirty="0" smtClean="0">
                <a:solidFill>
                  <a:srgbClr val="00B050"/>
                </a:solidFill>
              </a:rPr>
              <a:t>žalių </a:t>
            </a:r>
            <a:r>
              <a:rPr lang="lt-LT" b="1" dirty="0" smtClean="0"/>
              <a:t>kortelių – </a:t>
            </a:r>
          </a:p>
          <a:p>
            <a:pPr marL="0" indent="0">
              <a:buNone/>
            </a:pPr>
            <a:r>
              <a:rPr lang="lt-LT" b="1" dirty="0" smtClean="0"/>
              <a:t> puiku.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</a:t>
            </a:r>
            <a:r>
              <a:rPr lang="lt-LT" b="1" dirty="0" smtClean="0"/>
              <a:t>Jei surinksite </a:t>
            </a:r>
            <a:r>
              <a:rPr lang="lt-LT" sz="3600" b="1" dirty="0" smtClean="0">
                <a:solidFill>
                  <a:srgbClr val="00B050"/>
                </a:solidFill>
              </a:rPr>
              <a:t>5 </a:t>
            </a:r>
            <a:r>
              <a:rPr lang="lt-LT" sz="3600" b="1" dirty="0" smtClean="0">
                <a:solidFill>
                  <a:srgbClr val="00B050"/>
                </a:solidFill>
              </a:rPr>
              <a:t>- </a:t>
            </a:r>
            <a:r>
              <a:rPr lang="lt-LT" sz="3600" b="1" dirty="0" smtClean="0">
                <a:solidFill>
                  <a:srgbClr val="00B050"/>
                </a:solidFill>
              </a:rPr>
              <a:t>6 </a:t>
            </a:r>
            <a:r>
              <a:rPr lang="lt-LT" sz="3600" b="1" dirty="0" smtClean="0">
                <a:solidFill>
                  <a:srgbClr val="00B050"/>
                </a:solidFill>
              </a:rPr>
              <a:t>ža</a:t>
            </a:r>
            <a:r>
              <a:rPr lang="lt-LT" b="1" dirty="0" smtClean="0">
                <a:solidFill>
                  <a:srgbClr val="00B050"/>
                </a:solidFill>
              </a:rPr>
              <a:t>lias </a:t>
            </a:r>
            <a:r>
              <a:rPr lang="lt-LT" b="1" dirty="0" smtClean="0"/>
              <a:t>korteles –  gerai.</a:t>
            </a:r>
          </a:p>
          <a:p>
            <a:pPr marL="0" indent="0">
              <a:buNone/>
            </a:pPr>
            <a:endParaRPr lang="lt-LT" b="1" dirty="0" smtClean="0"/>
          </a:p>
          <a:p>
            <a:pPr marL="0" indent="0">
              <a:buNone/>
            </a:pPr>
            <a:endParaRPr lang="lt-LT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</a:t>
            </a:r>
            <a:r>
              <a:rPr lang="lt-LT" b="1" dirty="0" smtClean="0"/>
              <a:t>Jei surinksite </a:t>
            </a:r>
            <a:r>
              <a:rPr lang="lt-LT" sz="3600" b="1" dirty="0" smtClean="0">
                <a:solidFill>
                  <a:srgbClr val="00B050"/>
                </a:solidFill>
              </a:rPr>
              <a:t>1 – 2 žalias </a:t>
            </a:r>
            <a:r>
              <a:rPr lang="lt-LT" b="1" dirty="0" smtClean="0"/>
              <a:t>korteles –  man reikia rimtai padirbėti.</a:t>
            </a:r>
            <a:endParaRPr lang="lt-LT" b="1" dirty="0"/>
          </a:p>
        </p:txBody>
      </p:sp>
      <p:pic>
        <p:nvPicPr>
          <p:cNvPr id="6" name="Picture 5" descr="2275bdbb48a852cffe916bddd75a990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124744"/>
            <a:ext cx="2231825" cy="18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420a31cabf31a0cd9f27aa6fa362775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39" y="5013176"/>
            <a:ext cx="180019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0f67ae27ff0ab88a4eccbe3ddf230f7a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3" y="3334347"/>
            <a:ext cx="136815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107504" y="116632"/>
                <a:ext cx="9045058" cy="652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/>
                  <a:t>Nuo Vytenio iki senelės namų yra 15 km. Vytenis važiavo su dviračiu ir įveikė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40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lt-LT" sz="4000" b="1" dirty="0"/>
                  <a:t> kelio. Kiek kilometrų nuvažiavo Vytenis</a:t>
                </a:r>
                <a:r>
                  <a:rPr lang="lt-LT" sz="4000" b="1" dirty="0" smtClean="0"/>
                  <a:t>?</a:t>
                </a:r>
              </a:p>
              <a:p>
                <a:endParaRPr lang="lt-LT" sz="4000" b="1" dirty="0" smtClean="0"/>
              </a:p>
              <a:p>
                <a:endParaRPr lang="lt-LT" sz="4000" b="1" dirty="0"/>
              </a:p>
              <a:p>
                <a:endParaRPr lang="lt-LT" sz="4000" b="1" dirty="0" smtClean="0"/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r>
                  <a:rPr lang="lt-LT" sz="4000" b="1" dirty="0" smtClean="0"/>
                  <a:t>15 : 5 = 3 (km)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3 kilometrus.</a:t>
                </a:r>
                <a:endParaRPr lang="lt-LT" sz="4000" b="1" dirty="0"/>
              </a:p>
              <a:p>
                <a:r>
                  <a:rPr lang="lt-LT" sz="4000" b="1" dirty="0"/>
                  <a:t> </a:t>
                </a:r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45058" cy="6521401"/>
              </a:xfrm>
              <a:prstGeom prst="rect">
                <a:avLst/>
              </a:prstGeom>
              <a:blipFill rotWithShape="1">
                <a:blip r:embed="rId2"/>
                <a:stretch>
                  <a:fillRect l="-2428" t="-1682" r="-33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 descr="C:\paveiksliukai2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97" y="2402841"/>
            <a:ext cx="3182094" cy="28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179512" y="332656"/>
                <a:ext cx="8568952" cy="652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 smtClean="0"/>
                  <a:t>Parduotuvėje buvo 450 kg saldainių. Kalėdų senelis 0,3 saldainių nupirko. Kiek saldainių liko parduotuvėje?</a:t>
                </a:r>
              </a:p>
              <a:p>
                <a:endParaRPr lang="lt-LT" sz="4000" b="1" dirty="0" smtClean="0"/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450 : 10 </a:t>
                </a:r>
                <a14:m>
                  <m:oMath xmlns:m="http://schemas.openxmlformats.org/officeDocument/2006/math">
                    <m:r>
                      <a:rPr lang="lt-LT" sz="4000" b="1" i="1" smtClean="0">
                        <a:latin typeface="Cambria Math"/>
                        <a:ea typeface="Cambria Math"/>
                      </a:rPr>
                      <m:t>× </m:t>
                    </m:r>
                  </m:oMath>
                </a14:m>
                <a:r>
                  <a:rPr lang="lt-LT" sz="4000" b="1" dirty="0" smtClean="0"/>
                  <a:t>3 = 135 (kg)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450 – 135 = 315 (kg) </a:t>
                </a:r>
              </a:p>
              <a:p>
                <a:r>
                  <a:rPr lang="lt-LT" sz="4000" b="1" dirty="0"/>
                  <a:t>	</a:t>
                </a:r>
                <a:r>
                  <a:rPr lang="lt-LT" sz="4000" b="1" dirty="0" smtClean="0"/>
                  <a:t>		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315 kilogramų.</a:t>
                </a:r>
                <a:r>
                  <a:rPr lang="lt-LT" sz="4000" b="1" dirty="0"/>
                  <a:t> </a:t>
                </a:r>
              </a:p>
              <a:p>
                <a:r>
                  <a:rPr lang="lt-LT" sz="4000" b="1" dirty="0"/>
                  <a:t> </a:t>
                </a:r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568952" cy="6524863"/>
              </a:xfrm>
              <a:prstGeom prst="rect">
                <a:avLst/>
              </a:prstGeom>
              <a:blipFill rotWithShape="1">
                <a:blip r:embed="rId2"/>
                <a:stretch>
                  <a:fillRect l="-2489" t="-168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5" name="Picture 3" descr="C:\paveiksliukai2\il_fullxfull.370435502_l0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03" y="2190931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251520" y="260648"/>
                <a:ext cx="8892480" cy="5906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 smtClean="0"/>
                  <a:t>Senelis priskynė 64 kg obuolių.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40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lt-LT" sz="4000" b="1" dirty="0"/>
                  <a:t> obuolių senelio šeima suvalgė. Kiek kilogramų obuolių suvalgė</a:t>
                </a:r>
                <a:r>
                  <a:rPr lang="lt-LT" sz="4000" b="1" dirty="0" smtClean="0"/>
                  <a:t>?</a:t>
                </a:r>
              </a:p>
              <a:p>
                <a:endParaRPr lang="lt-LT" sz="4000" b="1" dirty="0" smtClean="0"/>
              </a:p>
              <a:p>
                <a:endParaRPr lang="lt-LT" sz="4000" b="1" dirty="0"/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r>
                  <a:rPr lang="lt-LT" sz="4000" b="1" dirty="0" smtClean="0"/>
                  <a:t>64 : 8 = 8 (kg)	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8 kilogramus.</a:t>
                </a:r>
                <a:endParaRPr lang="lt-LT" sz="4000" b="1" dirty="0"/>
              </a:p>
              <a:p>
                <a:r>
                  <a:rPr lang="lt-LT" sz="4000" b="1" dirty="0"/>
                  <a:t> </a:t>
                </a:r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892480" cy="5906040"/>
              </a:xfrm>
              <a:prstGeom prst="rect">
                <a:avLst/>
              </a:prstGeom>
              <a:blipFill rotWithShape="1">
                <a:blip r:embed="rId3"/>
                <a:stretch>
                  <a:fillRect l="-2399" r="-191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9" name="Picture 3" descr="C:\paveiksliukai2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5" y="2060848"/>
            <a:ext cx="352506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467544" y="332656"/>
                <a:ext cx="8280920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 smtClean="0"/>
                  <a:t>Pauliaus šeima prikasė 630 kg bulvių. 0,1 bulvių pardavė. Kiek kilogramų bulvių šeima pasiliko sau? </a:t>
                </a:r>
              </a:p>
              <a:p>
                <a:endParaRPr lang="lt-LT" sz="4000" b="1" dirty="0" smtClean="0"/>
              </a:p>
              <a:p>
                <a:endParaRPr lang="lt-LT" sz="4000" b="1" dirty="0" smtClean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630 :10 </a:t>
                </a:r>
                <a14:m>
                  <m:oMath xmlns:m="http://schemas.openxmlformats.org/officeDocument/2006/math">
                    <m:r>
                      <a:rPr lang="lt-LT" sz="40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lt-LT" sz="4000" b="1" i="0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lt-LT" sz="4000" b="1" dirty="0" smtClean="0"/>
                  <a:t> = 63 (kg)</a:t>
                </a:r>
              </a:p>
              <a:p>
                <a:pPr marL="742950" indent="-742950">
                  <a:buAutoNum type="arabicParenR"/>
                </a:pPr>
                <a:r>
                  <a:rPr lang="lt-LT" sz="4000" b="1" dirty="0" smtClean="0"/>
                  <a:t>630 – 63 =  567 (kg)</a:t>
                </a:r>
              </a:p>
              <a:p>
                <a:pPr lvl="1"/>
                <a:r>
                  <a:rPr lang="lt-LT" sz="4000" b="1" dirty="0"/>
                  <a:t>	</a:t>
                </a:r>
                <a:r>
                  <a:rPr lang="lt-LT" sz="4000" b="1" dirty="0" smtClean="0"/>
                  <a:t>	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567 kilogramus.</a:t>
                </a:r>
                <a:endParaRPr lang="lt-LT" sz="4000" b="1" dirty="0"/>
              </a:p>
              <a:p>
                <a:r>
                  <a:rPr lang="lt-LT" sz="4000" b="1" dirty="0"/>
                  <a:t> </a:t>
                </a:r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280920" cy="6247864"/>
              </a:xfrm>
              <a:prstGeom prst="rect">
                <a:avLst/>
              </a:prstGeom>
              <a:blipFill rotWithShape="1">
                <a:blip r:embed="rId2"/>
                <a:stretch>
                  <a:fillRect l="-2651" t="-1758" r="-51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 descr="C:\paveiksliukai2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880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tačiakampis 1"/>
              <p:cNvSpPr/>
              <p:nvPr/>
            </p:nvSpPr>
            <p:spPr>
              <a:xfrm>
                <a:off x="611560" y="332656"/>
                <a:ext cx="8280920" cy="5905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000" b="1" dirty="0"/>
                  <a:t>Dėžėje buvo 35 kg obuolių.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lt-LT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40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lt-LT" sz="4000" b="1" dirty="0"/>
                  <a:t> obuolių suvalgė. Kiek </a:t>
                </a:r>
                <a:r>
                  <a:rPr lang="lt-LT" sz="4000" b="1" dirty="0" smtClean="0"/>
                  <a:t>kilogramų obuolių </a:t>
                </a:r>
                <a:r>
                  <a:rPr lang="lt-LT" sz="4000" b="1" dirty="0"/>
                  <a:t>suvalgė</a:t>
                </a:r>
                <a:r>
                  <a:rPr lang="lt-LT" sz="4000" b="1" dirty="0" smtClean="0"/>
                  <a:t>?</a:t>
                </a:r>
              </a:p>
              <a:p>
                <a:endParaRPr lang="lt-LT" sz="4000" b="1" dirty="0" smtClean="0"/>
              </a:p>
              <a:p>
                <a:endParaRPr lang="lt-LT" sz="4000" b="1" dirty="0"/>
              </a:p>
              <a:p>
                <a:endParaRPr lang="lt-LT" sz="4000" b="1" dirty="0"/>
              </a:p>
              <a:p>
                <a:r>
                  <a:rPr lang="lt-LT" sz="4000" b="1" dirty="0" smtClean="0">
                    <a:solidFill>
                      <a:srgbClr val="0070C0"/>
                    </a:solidFill>
                  </a:rPr>
                  <a:t>SPRENDIMAS:</a:t>
                </a:r>
              </a:p>
              <a:p>
                <a:r>
                  <a:rPr lang="lt-LT" sz="4000" b="1" dirty="0" smtClean="0"/>
                  <a:t>35 : 5 = 7 (kg)	</a:t>
                </a:r>
                <a:r>
                  <a:rPr lang="lt-LT" sz="4000" b="1" dirty="0" err="1" smtClean="0"/>
                  <a:t>Ats</a:t>
                </a:r>
                <a:r>
                  <a:rPr lang="lt-LT" sz="4000" b="1" dirty="0" smtClean="0"/>
                  <a:t>.: 7 kilogramus.</a:t>
                </a:r>
                <a:endParaRPr lang="lt-LT" sz="4000" b="1" dirty="0"/>
              </a:p>
              <a:p>
                <a:r>
                  <a:rPr lang="lt-LT" sz="4000" b="1" dirty="0"/>
                  <a:t> </a:t>
                </a:r>
              </a:p>
            </p:txBody>
          </p:sp>
        </mc:Choice>
        <mc:Fallback xmlns="">
          <p:sp>
            <p:nvSpPr>
              <p:cNvPr id="2" name="Stačiakamp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2656"/>
                <a:ext cx="8280920" cy="5905848"/>
              </a:xfrm>
              <a:prstGeom prst="rect">
                <a:avLst/>
              </a:prstGeom>
              <a:blipFill rotWithShape="1">
                <a:blip r:embed="rId2"/>
                <a:stretch>
                  <a:fillRect l="-25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 descr="C:\paveiksliukai2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17" y="2025440"/>
            <a:ext cx="38219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lt-LT" b="1" dirty="0" smtClean="0"/>
              <a:t>ĮSIVERTINKIME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lt-LT" b="1" dirty="0" smtClean="0"/>
              <a:t> Jei surinkai </a:t>
            </a:r>
            <a:r>
              <a:rPr lang="lt-LT" sz="3600" b="1" dirty="0">
                <a:solidFill>
                  <a:srgbClr val="00B050"/>
                </a:solidFill>
              </a:rPr>
              <a:t>8 -10 žalių </a:t>
            </a:r>
            <a:r>
              <a:rPr lang="lt-LT" b="1" dirty="0"/>
              <a:t>kortelių – </a:t>
            </a:r>
          </a:p>
          <a:p>
            <a:pPr marL="0" indent="0">
              <a:buNone/>
            </a:pPr>
            <a:r>
              <a:rPr lang="lt-LT" b="1" dirty="0"/>
              <a:t> puiku.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Jei </a:t>
            </a:r>
            <a:r>
              <a:rPr lang="lt-LT" b="1" dirty="0" smtClean="0"/>
              <a:t>surinkai </a:t>
            </a:r>
            <a:r>
              <a:rPr lang="lt-LT" sz="3600" b="1" dirty="0">
                <a:solidFill>
                  <a:srgbClr val="00B050"/>
                </a:solidFill>
              </a:rPr>
              <a:t>6 - 7 ža</a:t>
            </a:r>
            <a:r>
              <a:rPr lang="lt-LT" b="1" dirty="0">
                <a:solidFill>
                  <a:srgbClr val="00B050"/>
                </a:solidFill>
              </a:rPr>
              <a:t>lias </a:t>
            </a:r>
            <a:r>
              <a:rPr lang="lt-LT" b="1" dirty="0"/>
              <a:t>korteles –  gerai.</a:t>
            </a:r>
          </a:p>
          <a:p>
            <a:pPr marL="0" indent="0">
              <a:buNone/>
            </a:pPr>
            <a:endParaRPr lang="lt-LT" b="1" dirty="0"/>
          </a:p>
          <a:p>
            <a:pPr marL="0" indent="0">
              <a:buNone/>
            </a:pPr>
            <a:endParaRPr lang="lt-LT" b="1" dirty="0"/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/>
              <a:t> Jei </a:t>
            </a:r>
            <a:r>
              <a:rPr lang="lt-LT" b="1" dirty="0" smtClean="0"/>
              <a:t>surinkai </a:t>
            </a:r>
            <a:r>
              <a:rPr lang="lt-LT" sz="3600" b="1" dirty="0">
                <a:solidFill>
                  <a:srgbClr val="00B050"/>
                </a:solidFill>
              </a:rPr>
              <a:t>2 – 4 žalias </a:t>
            </a:r>
            <a:r>
              <a:rPr lang="lt-LT" b="1" dirty="0"/>
              <a:t>korteles –  </a:t>
            </a:r>
            <a:r>
              <a:rPr lang="lt-LT" b="1" dirty="0" smtClean="0"/>
              <a:t>tau </a:t>
            </a:r>
            <a:r>
              <a:rPr lang="lt-LT" b="1" dirty="0"/>
              <a:t>reikia rimtai padirbėti.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icture 5" descr="2275bdbb48a852cffe916bddd75a990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124744"/>
            <a:ext cx="2231825" cy="18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0f67ae27ff0ab88a4eccbe3ddf230f7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3" y="3334347"/>
            <a:ext cx="136815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420a31cabf31a0cd9f27aa6fa36277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39" y="5013176"/>
            <a:ext cx="180019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869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Prisiminkime, kaip vadinasi viršutinis ir apatinis paprastosios trupmenos skaičius.</a:t>
            </a:r>
            <a:endParaRPr lang="lt-LT" b="1" dirty="0"/>
          </a:p>
        </p:txBody>
      </p:sp>
      <p:graphicFrame>
        <p:nvGraphicFramePr>
          <p:cNvPr id="4" name="Turinio vietos rezervavimo ženklas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373130"/>
              </p:ext>
            </p:extLst>
          </p:nvPr>
        </p:nvGraphicFramePr>
        <p:xfrm>
          <a:off x="899592" y="1772816"/>
          <a:ext cx="1584176" cy="2625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Lygtis" r:id="rId3" imgW="139639" imgH="393529" progId="Equation.3">
                  <p:embed/>
                </p:oleObj>
              </mc:Choice>
              <mc:Fallback>
                <p:oleObj name="Lygtis" r:id="rId3" imgW="139639" imgH="393529" progId="Equation.3">
                  <p:embed/>
                  <p:pic>
                    <p:nvPicPr>
                      <p:cNvPr id="0" name="Objektas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72816"/>
                        <a:ext cx="1584176" cy="2625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dyklė dešinėn 5"/>
          <p:cNvSpPr/>
          <p:nvPr/>
        </p:nvSpPr>
        <p:spPr>
          <a:xfrm>
            <a:off x="2339752" y="2484676"/>
            <a:ext cx="19145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odyklė dešinėn 7"/>
          <p:cNvSpPr/>
          <p:nvPr/>
        </p:nvSpPr>
        <p:spPr>
          <a:xfrm>
            <a:off x="2339752" y="3546724"/>
            <a:ext cx="19145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4513490" y="2264633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smtClean="0">
                <a:solidFill>
                  <a:srgbClr val="FF0000"/>
                </a:solidFill>
              </a:rPr>
              <a:t>SKAITIKLIS</a:t>
            </a:r>
            <a:endParaRPr lang="lt-LT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3414137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 smtClean="0">
                <a:solidFill>
                  <a:srgbClr val="FF0000"/>
                </a:solidFill>
              </a:rPr>
              <a:t>VARDIKLIS</a:t>
            </a:r>
            <a:endParaRPr lang="lt-LT" sz="4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paveiksleliai1\images (4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89" y="2005746"/>
            <a:ext cx="1422791" cy="128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aveiksleliai1\download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42" y="3361947"/>
            <a:ext cx="1527411" cy="112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8079" y="476323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 smtClean="0"/>
              <a:t>Jei pamiršite, kaip vadinasi trupmenos skaičiai, prisiminkite </a:t>
            </a:r>
            <a:r>
              <a:rPr lang="lt-LT" sz="3200" b="1" dirty="0" smtClean="0">
                <a:solidFill>
                  <a:srgbClr val="FF0000"/>
                </a:solidFill>
              </a:rPr>
              <a:t>SAULĘ </a:t>
            </a:r>
            <a:r>
              <a:rPr lang="lt-LT" sz="3200" b="1" dirty="0" smtClean="0"/>
              <a:t>viršuje - </a:t>
            </a:r>
            <a:r>
              <a:rPr lang="lt-LT" sz="3200" b="1" dirty="0" smtClean="0">
                <a:solidFill>
                  <a:srgbClr val="FF0000"/>
                </a:solidFill>
              </a:rPr>
              <a:t>skaitiklis</a:t>
            </a:r>
            <a:r>
              <a:rPr lang="lt-LT" sz="3200" b="1" dirty="0" smtClean="0"/>
              <a:t>, </a:t>
            </a:r>
            <a:r>
              <a:rPr lang="lt-LT" sz="3200" b="1" dirty="0" smtClean="0">
                <a:solidFill>
                  <a:srgbClr val="0070C0"/>
                </a:solidFill>
              </a:rPr>
              <a:t>VANDENĮ</a:t>
            </a:r>
            <a:r>
              <a:rPr lang="lt-LT" sz="3200" b="1" dirty="0" smtClean="0"/>
              <a:t> apačioje - </a:t>
            </a:r>
            <a:r>
              <a:rPr lang="lt-LT" sz="3200" b="1" dirty="0" smtClean="0">
                <a:solidFill>
                  <a:srgbClr val="0070C0"/>
                </a:solidFill>
              </a:rPr>
              <a:t>vardiklis</a:t>
            </a:r>
            <a:r>
              <a:rPr lang="lt-LT" sz="3200" b="1" dirty="0" smtClean="0"/>
              <a:t>.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2882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374848" y="8336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lt-LT" sz="4000" b="1" dirty="0" smtClean="0">
                    <a:solidFill>
                      <a:srgbClr val="FF0000"/>
                    </a:solidFill>
                  </a:rPr>
                  <a:t>SKAITIKLIS</a:t>
                </a:r>
                <a:r>
                  <a:rPr lang="lt-LT" b="1" dirty="0" smtClean="0"/>
                  <a:t> </a:t>
                </a:r>
                <a:r>
                  <a:rPr lang="lt-LT" sz="3900" b="1" dirty="0" smtClean="0"/>
                  <a:t>parodo kiek dalių paimta, nuspalvinta ir pan. </a:t>
                </a:r>
                <a:r>
                  <a:rPr lang="lt-LT" sz="4800" b="1" dirty="0" smtClean="0">
                    <a:solidFill>
                      <a:srgbClr val="FF0000"/>
                    </a:solidFill>
                  </a:rPr>
                  <a:t>1</a:t>
                </a:r>
              </a:p>
              <a:p>
                <a:pPr marL="0" indent="0">
                  <a:buNone/>
                </a:pPr>
                <a:r>
                  <a:rPr lang="lt-LT" sz="4000" b="1" dirty="0" smtClean="0">
                    <a:solidFill>
                      <a:srgbClr val="0070C0"/>
                    </a:solidFill>
                  </a:rPr>
                  <a:t>VARDIKLIS</a:t>
                </a:r>
                <a:r>
                  <a:rPr lang="lt-LT" sz="4000" b="1" dirty="0" smtClean="0"/>
                  <a:t> parodo, į kiek dalių daiktas, figūra padalinta </a:t>
                </a:r>
                <a:r>
                  <a:rPr lang="lt-LT" sz="4800" b="1" dirty="0" smtClean="0">
                    <a:solidFill>
                      <a:srgbClr val="0070C0"/>
                    </a:solidFill>
                  </a:rPr>
                  <a:t>6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lt-LT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lt-LT" sz="6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lt-LT" sz="6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lt-LT" sz="6000" b="1" u="sng" dirty="0" smtClean="0">
                    <a:solidFill>
                      <a:srgbClr val="FF0000"/>
                    </a:solidFill>
                  </a:rPr>
                  <a:t>    </a:t>
                </a:r>
              </a:p>
              <a:p>
                <a:pPr marL="0" indent="0">
                  <a:buNone/>
                </a:pPr>
                <a:endParaRPr lang="lt-LT" sz="6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848" y="833688"/>
                <a:ext cx="8229600" cy="4525963"/>
              </a:xfrm>
              <a:blipFill rotWithShape="1">
                <a:blip r:embed="rId2"/>
                <a:stretch>
                  <a:fillRect l="-2593" t="-242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paveiksleliai1\images (4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082379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4000" b="1" dirty="0" smtClean="0"/>
          </a:p>
          <a:p>
            <a:r>
              <a:rPr lang="lt-LT" sz="4000" b="1" dirty="0" smtClean="0"/>
              <a:t>Teisingai perskaitykime: </a:t>
            </a:r>
            <a:r>
              <a:rPr lang="lt-LT" sz="4000" b="1" dirty="0" smtClean="0">
                <a:solidFill>
                  <a:srgbClr val="FF0000"/>
                </a:solidFill>
              </a:rPr>
              <a:t>Viena šeštoji</a:t>
            </a:r>
            <a:endParaRPr lang="lt-L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lt-LT" b="1" dirty="0" smtClean="0"/>
              <a:t>Parašykite, kuri dalis užbrūkšniuota.</a:t>
            </a:r>
            <a:endParaRPr lang="lt-LT" b="1" dirty="0"/>
          </a:p>
        </p:txBody>
      </p:sp>
      <p:pic>
        <p:nvPicPr>
          <p:cNvPr id="3074" name="Picture 2" descr="C:\paveiksleliai1\images (2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46805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329502"/>
          </a:xfrm>
          <a:solidFill>
            <a:srgbClr val="00B050"/>
          </a:solidFill>
        </p:spPr>
        <p:txBody>
          <a:bodyPr/>
          <a:lstStyle/>
          <a:p>
            <a:r>
              <a:rPr lang="lt-LT" b="1" dirty="0" smtClean="0"/>
              <a:t>ATSAKYMAS:</a:t>
            </a:r>
            <a:endParaRPr lang="lt-LT" b="1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468803"/>
              </p:ext>
            </p:extLst>
          </p:nvPr>
        </p:nvGraphicFramePr>
        <p:xfrm>
          <a:off x="3563888" y="2276872"/>
          <a:ext cx="230425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8000" u="sng" dirty="0" smtClean="0"/>
                        <a:t>1</a:t>
                      </a:r>
                    </a:p>
                    <a:p>
                      <a:pPr algn="ctr"/>
                      <a:r>
                        <a:rPr lang="lt-LT" sz="8000" dirty="0" smtClean="0"/>
                        <a:t>8</a:t>
                      </a:r>
                      <a:endParaRPr lang="lt-LT" sz="8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 descr="C:\paveiksleliai1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29200"/>
            <a:ext cx="5544616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7031" y="0"/>
            <a:ext cx="9144000" cy="148478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lt-LT" b="1" dirty="0" smtClean="0"/>
              <a:t>Parašykite, kuri dalis nuspalvinta. Užduotis meškiukams.</a:t>
            </a:r>
            <a:endParaRPr lang="lt-LT" b="1" dirty="0"/>
          </a:p>
        </p:txBody>
      </p:sp>
      <p:pic>
        <p:nvPicPr>
          <p:cNvPr id="4" name="Picture 4" descr="C:\Users\Rolandas\Desktop\trupmenu paveikslai\skaičiaus-daly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76" t="76122"/>
          <a:stretch>
            <a:fillRect/>
          </a:stretch>
        </p:blipFill>
        <p:spPr bwMode="auto">
          <a:xfrm>
            <a:off x="3017827" y="1628800"/>
            <a:ext cx="2880320" cy="2592288"/>
          </a:xfrm>
          <a:prstGeom prst="rect">
            <a:avLst/>
          </a:prstGeom>
          <a:noFill/>
        </p:spPr>
      </p:pic>
      <p:pic>
        <p:nvPicPr>
          <p:cNvPr id="5" name="Picture 10" descr="C:\Users\Rolandas\Desktop\trupmenu paveikslai\skaičiaus-dalys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84" t="10756" r="29693" b="67732"/>
          <a:stretch>
            <a:fillRect/>
          </a:stretch>
        </p:blipFill>
        <p:spPr bwMode="auto">
          <a:xfrm>
            <a:off x="2843808" y="3645024"/>
            <a:ext cx="3228359" cy="2767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270892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smtClean="0"/>
              <a:t>1.</a:t>
            </a:r>
            <a:endParaRPr lang="lt-LT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5229200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smtClean="0"/>
              <a:t>2.</a:t>
            </a:r>
            <a:endParaRPr lang="lt-LT" sz="4400" b="1" dirty="0"/>
          </a:p>
        </p:txBody>
      </p:sp>
      <p:pic>
        <p:nvPicPr>
          <p:cNvPr id="12290" name="Picture 2" descr="C:\paveiksliukai2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3426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1264</Words>
  <Application>Microsoft Office PowerPoint</Application>
  <PresentationFormat>Demonstracija ekrane (4:3)</PresentationFormat>
  <Paragraphs>263</Paragraphs>
  <Slides>45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45</vt:i4>
      </vt:variant>
    </vt:vector>
  </HeadingPairs>
  <TitlesOfParts>
    <vt:vector size="47" baseType="lpstr">
      <vt:lpstr>Office tema</vt:lpstr>
      <vt:lpstr>Lygtis</vt:lpstr>
      <vt:lpstr>DEŠIMTAINĖS  TRUPMENOS</vt:lpstr>
      <vt:lpstr>ŠIANDIEN PAMOKOJE:   </vt:lpstr>
      <vt:lpstr>KAIP DIRBSIME?</vt:lpstr>
      <vt:lpstr>VERTINIMAS</vt:lpstr>
      <vt:lpstr>Prisiminkime, kaip vadinasi viršutinis ir apatinis paprastosios trupmenos skaičius.</vt:lpstr>
      <vt:lpstr>PowerPoint pristatymas</vt:lpstr>
      <vt:lpstr>Parašykite, kuri dalis užbrūkšniuota.</vt:lpstr>
      <vt:lpstr>ATSAKYMAS:</vt:lpstr>
      <vt:lpstr>Parašykite, kuri dalis nuspalvinta. Užduotis meškiukams.</vt:lpstr>
      <vt:lpstr>ATSAKYMAS:</vt:lpstr>
      <vt:lpstr>Parašykite, kuri dalis nuspalvinta. Užduotis peliukams.</vt:lpstr>
      <vt:lpstr>ATSAKYMAS:</vt:lpstr>
      <vt:lpstr>Užduotis mašinėlėms</vt:lpstr>
      <vt:lpstr>ATSAKYMAS</vt:lpstr>
      <vt:lpstr>PowerPoint pristatymas</vt:lpstr>
      <vt:lpstr>AR NEPAMIRŠAI?</vt:lpstr>
      <vt:lpstr>  KAIP SKAITOME? </vt:lpstr>
      <vt:lpstr>Teisingai perskaitykime dešimtaine trupmena užrašytus matinius skaičius.</vt:lpstr>
      <vt:lpstr>PASIMOKYKIME DEŠIMTAINES TRUPMENAS UŽRAŠYTI PAPRASTOSIOMIS.</vt:lpstr>
      <vt:lpstr>Atlikite iš vadovėlio 32 psl., 4 užd.</vt:lpstr>
      <vt:lpstr>Pasitikrinkime</vt:lpstr>
      <vt:lpstr>PowerPoint pristatymas</vt:lpstr>
      <vt:lpstr>PowerPoint pristatymas</vt:lpstr>
      <vt:lpstr>Pasimokykime palyginti dešimtaines trupmenas</vt:lpstr>
      <vt:lpstr>Kas daugiau?  0,5 5/(10  ) ar   0,8 8/( 10)</vt:lpstr>
      <vt:lpstr>PowerPoint pristatymas</vt:lpstr>
      <vt:lpstr>Išspręsk iš vadovėlio 32 psl., 3 užd.</vt:lpstr>
      <vt:lpstr>Pasitikrinkime:</vt:lpstr>
      <vt:lpstr>TEKSTINIŲ UŽDAVINIŲ SPRENDIMAS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ĮSIVERTINKIME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DEŠIMTAINĖS TRUPMENOS</dc:title>
  <dc:creator>edukation</dc:creator>
  <cp:lastModifiedBy>edukation</cp:lastModifiedBy>
  <cp:revision>105</cp:revision>
  <dcterms:created xsi:type="dcterms:W3CDTF">2013-10-17T15:46:25Z</dcterms:created>
  <dcterms:modified xsi:type="dcterms:W3CDTF">2013-10-24T06:53:08Z</dcterms:modified>
</cp:coreProperties>
</file>