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8" r:id="rId4"/>
    <p:sldId id="279" r:id="rId5"/>
    <p:sldId id="257" r:id="rId6"/>
    <p:sldId id="286" r:id="rId7"/>
    <p:sldId id="258" r:id="rId8"/>
    <p:sldId id="287" r:id="rId9"/>
    <p:sldId id="259" r:id="rId10"/>
    <p:sldId id="288" r:id="rId11"/>
    <p:sldId id="296" r:id="rId12"/>
    <p:sldId id="261" r:id="rId13"/>
    <p:sldId id="262" r:id="rId14"/>
    <p:sldId id="263" r:id="rId15"/>
    <p:sldId id="265" r:id="rId16"/>
    <p:sldId id="266" r:id="rId17"/>
    <p:sldId id="277" r:id="rId18"/>
    <p:sldId id="281" r:id="rId19"/>
    <p:sldId id="282" r:id="rId20"/>
    <p:sldId id="267" r:id="rId21"/>
    <p:sldId id="280" r:id="rId22"/>
    <p:sldId id="283" r:id="rId23"/>
    <p:sldId id="285" r:id="rId24"/>
    <p:sldId id="284" r:id="rId25"/>
    <p:sldId id="297" r:id="rId26"/>
    <p:sldId id="295" r:id="rId27"/>
    <p:sldId id="264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89" r:id="rId38"/>
    <p:sldId id="290" r:id="rId39"/>
    <p:sldId id="291" r:id="rId40"/>
    <p:sldId id="292" r:id="rId41"/>
    <p:sldId id="293" r:id="rId42"/>
    <p:sldId id="294" r:id="rId4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21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950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409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471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453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562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69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430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376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105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083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9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16E17-D507-496B-97CD-7B23B575E986}" type="datetimeFigureOut">
              <a:rPr lang="lt-LT" smtClean="0"/>
              <a:t>2013.12.03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4286-7976-4DB4-8DDB-5A2CCC495D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574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6.gif"/><Relationship Id="rId2" Type="http://schemas.openxmlformats.org/officeDocument/2006/relationships/hyperlink" Target="http://lt.smiles.26l.com/smile.6404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t.smiles.26l.com/smile.103155.html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lt.smiles.26l.com/smile.118230.html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lt-LT" sz="6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SKAIČIŲ DAUGINIMAS IŠ 100 IR 1000.</a:t>
            </a:r>
            <a:br>
              <a:rPr lang="lt-LT" sz="6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lt-LT" sz="6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8280920" cy="1752600"/>
          </a:xfrm>
        </p:spPr>
        <p:txBody>
          <a:bodyPr>
            <a:normAutofit/>
          </a:bodyPr>
          <a:lstStyle/>
          <a:p>
            <a:r>
              <a:rPr lang="lt-LT" sz="2000" b="1" dirty="0" smtClean="0">
                <a:solidFill>
                  <a:srgbClr val="FFFF00"/>
                </a:solidFill>
              </a:rPr>
              <a:t>Parengė Želvos vidurinės mokyklos</a:t>
            </a:r>
          </a:p>
          <a:p>
            <a:r>
              <a:rPr lang="lt-LT" sz="2000" b="1" dirty="0" smtClean="0">
                <a:solidFill>
                  <a:srgbClr val="FFFF00"/>
                </a:solidFill>
              </a:rPr>
              <a:t>Pradinio ugdymo mokytoja</a:t>
            </a:r>
          </a:p>
          <a:p>
            <a:r>
              <a:rPr lang="lt-LT" sz="2000" b="1" dirty="0" smtClean="0">
                <a:solidFill>
                  <a:srgbClr val="FFFF00"/>
                </a:solidFill>
              </a:rPr>
              <a:t>Janė </a:t>
            </a:r>
            <a:r>
              <a:rPr lang="lt-LT" sz="2000" b="1" dirty="0" err="1" smtClean="0">
                <a:solidFill>
                  <a:srgbClr val="FFFF00"/>
                </a:solidFill>
              </a:rPr>
              <a:t>Tavorienė</a:t>
            </a:r>
            <a:endParaRPr lang="lt-LT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6000" b="1" dirty="0" smtClean="0">
                <a:solidFill>
                  <a:srgbClr val="FFC000"/>
                </a:solidFill>
              </a:rPr>
              <a:t>ATSAKYMAS:</a:t>
            </a:r>
            <a:endParaRPr lang="lt-LT" sz="6000" b="1" dirty="0">
              <a:solidFill>
                <a:srgbClr val="FFC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lt-LT" sz="7200" b="1" dirty="0" smtClean="0">
                <a:solidFill>
                  <a:srgbClr val="FFC000"/>
                </a:solidFill>
              </a:rPr>
              <a:t>51199, 51200, 51201</a:t>
            </a:r>
            <a:endParaRPr lang="lt-LT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sz="8800" b="1" dirty="0" smtClean="0">
                <a:solidFill>
                  <a:srgbClr val="00B050"/>
                </a:solidFill>
              </a:rPr>
              <a:t>Pasimokykime dauginti skaičius iš 100 ir 1000</a:t>
            </a:r>
            <a:endParaRPr lang="lt-LT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ĮSIDĖMĖK!</a:t>
            </a:r>
            <a:endParaRPr lang="lt-LT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229600" cy="56166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lt-LT" sz="4400" b="1" dirty="0" smtClean="0"/>
                  <a:t>Norint skaičių padauginti iš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100</a:t>
                </a:r>
                <a:r>
                  <a:rPr lang="lt-LT" sz="4400" b="1" dirty="0" smtClean="0"/>
                  <a:t>, reikia jo dešinėje prirašyti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du nulius.</a:t>
                </a:r>
              </a:p>
              <a:p>
                <a:pPr marL="0" indent="0">
                  <a:buNone/>
                </a:pPr>
                <a:r>
                  <a:rPr lang="lt-LT" sz="4400" b="1" dirty="0" smtClean="0"/>
                  <a:t>Pvz.</a:t>
                </a:r>
                <a:r>
                  <a:rPr lang="lt-LT" sz="44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lt-LT" sz="6000" b="1" dirty="0" smtClean="0">
                    <a:solidFill>
                      <a:srgbClr val="00B050"/>
                    </a:solidFill>
                  </a:rPr>
                  <a:t>452 </a:t>
                </a:r>
                <a14:m>
                  <m:oMath xmlns:m="http://schemas.openxmlformats.org/officeDocument/2006/math">
                    <m:r>
                      <a:rPr lang="lt-LT" sz="60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6000" b="1" dirty="0" smtClean="0">
                    <a:solidFill>
                      <a:srgbClr val="00B050"/>
                    </a:solidFill>
                  </a:rPr>
                  <a:t>1</a:t>
                </a:r>
                <a:r>
                  <a:rPr lang="lt-LT" sz="6000" b="1" dirty="0" smtClean="0">
                    <a:solidFill>
                      <a:srgbClr val="FF0000"/>
                    </a:solidFill>
                  </a:rPr>
                  <a:t>00</a:t>
                </a:r>
                <a:r>
                  <a:rPr lang="lt-LT" sz="60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lt-LT" sz="6000" b="1" dirty="0" smtClean="0">
                    <a:solidFill>
                      <a:srgbClr val="00B050"/>
                    </a:solidFill>
                  </a:rPr>
                  <a:t>= 452</a:t>
                </a:r>
                <a:r>
                  <a:rPr lang="lt-LT" sz="6000" b="1" dirty="0" smtClean="0">
                    <a:solidFill>
                      <a:srgbClr val="FF0000"/>
                    </a:solidFill>
                  </a:rPr>
                  <a:t>00</a:t>
                </a:r>
              </a:p>
              <a:p>
                <a:pPr marL="0" indent="0">
                  <a:buNone/>
                </a:pPr>
                <a:r>
                  <a:rPr lang="lt-LT" sz="4400" b="1" dirty="0" smtClean="0"/>
                  <a:t>Dauginant iš</a:t>
                </a:r>
                <a:r>
                  <a:rPr lang="lt-LT" sz="44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1000</a:t>
                </a:r>
                <a:r>
                  <a:rPr lang="lt-LT" sz="44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lt-LT" sz="4400" b="1" dirty="0" smtClean="0"/>
                  <a:t>–</a:t>
                </a:r>
                <a:r>
                  <a:rPr lang="lt-LT" sz="44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tris nulius</a:t>
                </a:r>
                <a:r>
                  <a:rPr lang="lt-LT" sz="4400" b="1" dirty="0" smtClean="0">
                    <a:solidFill>
                      <a:srgbClr val="FFC00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lt-LT" sz="6000" b="1" dirty="0" smtClean="0">
                    <a:solidFill>
                      <a:srgbClr val="00B050"/>
                    </a:solidFill>
                  </a:rPr>
                  <a:t>75 </a:t>
                </a:r>
                <a14:m>
                  <m:oMath xmlns:m="http://schemas.openxmlformats.org/officeDocument/2006/math">
                    <m:r>
                      <a:rPr lang="lt-LT" sz="60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6000" b="1" dirty="0" smtClean="0">
                    <a:solidFill>
                      <a:srgbClr val="00B050"/>
                    </a:solidFill>
                  </a:rPr>
                  <a:t>1</a:t>
                </a:r>
                <a:r>
                  <a:rPr lang="lt-LT" sz="6000" b="1" dirty="0" smtClean="0">
                    <a:solidFill>
                      <a:srgbClr val="FF0000"/>
                    </a:solidFill>
                  </a:rPr>
                  <a:t>000</a:t>
                </a:r>
                <a:r>
                  <a:rPr lang="lt-LT" sz="6000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lt-LT" sz="6000" b="1" dirty="0" smtClean="0">
                    <a:solidFill>
                      <a:srgbClr val="00B050"/>
                    </a:solidFill>
                  </a:rPr>
                  <a:t>= 75</a:t>
                </a:r>
                <a:r>
                  <a:rPr lang="lt-LT" sz="6000" b="1" dirty="0" smtClean="0">
                    <a:solidFill>
                      <a:srgbClr val="FF0000"/>
                    </a:solidFill>
                  </a:rPr>
                  <a:t>000</a:t>
                </a:r>
                <a:endParaRPr lang="lt-LT" sz="6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229600" cy="5616624"/>
              </a:xfrm>
              <a:blipFill rotWithShape="1">
                <a:blip r:embed="rId2"/>
                <a:stretch>
                  <a:fillRect l="-4519" t="-217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9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60648"/>
                <a:ext cx="8229600" cy="576064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lt-LT" sz="5400" b="1" dirty="0" smtClean="0">
                    <a:solidFill>
                      <a:srgbClr val="FFC000"/>
                    </a:solidFill>
                  </a:rPr>
                  <a:t>Kai abu dauginamieji  baigiasi nuliais, nulių nedauginame, juos prirašome sandaugoje. Dauginame tik pirmuosius skaičius.</a:t>
                </a:r>
              </a:p>
              <a:p>
                <a:pPr marL="0" indent="0" algn="ctr">
                  <a:buNone/>
                </a:pPr>
                <a:r>
                  <a:rPr lang="lt-LT" sz="7200" b="1" dirty="0" smtClean="0">
                    <a:solidFill>
                      <a:srgbClr val="FFC000"/>
                    </a:solidFill>
                  </a:rPr>
                  <a:t>24</a:t>
                </a:r>
                <a:r>
                  <a:rPr lang="lt-LT" sz="7200" b="1" dirty="0" smtClean="0">
                    <a:solidFill>
                      <a:srgbClr val="FF0000"/>
                    </a:solidFill>
                  </a:rPr>
                  <a:t>00</a:t>
                </a:r>
                <a:r>
                  <a:rPr lang="lt-LT" sz="7200" b="1" dirty="0" smtClean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lt-LT" sz="7200" b="1" i="1" smtClean="0">
                        <a:solidFill>
                          <a:srgbClr val="FFC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7200" b="1" dirty="0" smtClean="0">
                    <a:solidFill>
                      <a:srgbClr val="FFC000"/>
                    </a:solidFill>
                  </a:rPr>
                  <a:t> 2</a:t>
                </a:r>
                <a:r>
                  <a:rPr lang="lt-LT" sz="7200" b="1" dirty="0" smtClean="0">
                    <a:solidFill>
                      <a:srgbClr val="FF0000"/>
                    </a:solidFill>
                  </a:rPr>
                  <a:t>00</a:t>
                </a:r>
                <a:r>
                  <a:rPr lang="lt-LT" sz="7200" b="1" dirty="0" smtClean="0">
                    <a:solidFill>
                      <a:srgbClr val="FFC000"/>
                    </a:solidFill>
                  </a:rPr>
                  <a:t>= 48</a:t>
                </a:r>
                <a:r>
                  <a:rPr lang="lt-LT" sz="7200" b="1" dirty="0" smtClean="0">
                    <a:solidFill>
                      <a:srgbClr val="FF0000"/>
                    </a:solidFill>
                  </a:rPr>
                  <a:t>0000</a:t>
                </a:r>
              </a:p>
              <a:p>
                <a:pPr marL="0" indent="0" algn="ctr">
                  <a:buNone/>
                </a:pPr>
                <a:endParaRPr lang="lt-LT" sz="6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60648"/>
                <a:ext cx="8229600" cy="5760640"/>
              </a:xfrm>
              <a:blipFill rotWithShape="1">
                <a:blip r:embed="rId3"/>
                <a:stretch>
                  <a:fillRect l="-4000" t="-4339" r="-3778" b="-846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339752"/>
          </a:xfrm>
          <a:solidFill>
            <a:srgbClr val="0070C0"/>
          </a:solidFill>
        </p:spPr>
        <p:txBody>
          <a:bodyPr anchor="t">
            <a:normAutofit fontScale="90000"/>
          </a:bodyPr>
          <a:lstStyle/>
          <a:p>
            <a:pPr algn="l"/>
            <a:r>
              <a:rPr lang="lt-LT" b="1" dirty="0" smtClean="0">
                <a:solidFill>
                  <a:srgbClr val="FFC000"/>
                </a:solidFill>
              </a:rPr>
              <a:t>Atlikite 2 užduotį iš vadovėlio 48 psl.</a:t>
            </a:r>
            <a:br>
              <a:rPr lang="lt-LT" b="1" dirty="0" smtClean="0">
                <a:solidFill>
                  <a:srgbClr val="FFC000"/>
                </a:solidFill>
              </a:rPr>
            </a:br>
            <a:r>
              <a:rPr lang="lt-LT" b="1" dirty="0" smtClean="0">
                <a:solidFill>
                  <a:srgbClr val="FFC000"/>
                </a:solidFill>
              </a:rPr>
              <a:t>Užduoties atlikimui skiriama 3 min.</a:t>
            </a:r>
            <a:br>
              <a:rPr lang="lt-LT" b="1" dirty="0" smtClean="0">
                <a:solidFill>
                  <a:srgbClr val="FFC000"/>
                </a:solidFill>
              </a:rPr>
            </a:br>
            <a:r>
              <a:rPr lang="lt-LT" b="1" dirty="0" smtClean="0">
                <a:solidFill>
                  <a:srgbClr val="FFC000"/>
                </a:solidFill>
              </a:rPr>
              <a:t>Nepamirškite rašyti tvarkingai!</a:t>
            </a:r>
            <a:br>
              <a:rPr lang="lt-LT" b="1" dirty="0" smtClean="0">
                <a:solidFill>
                  <a:srgbClr val="FFC000"/>
                </a:solidFill>
              </a:rPr>
            </a:br>
            <a:endParaRPr lang="lt-LT" b="1" dirty="0">
              <a:solidFill>
                <a:srgbClr val="FFC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3773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800" b="1" dirty="0" smtClean="0">
                <a:solidFill>
                  <a:srgbClr val="FFC000"/>
                </a:solidFill>
              </a:rPr>
              <a:t>„Meškiukai</a:t>
            </a:r>
            <a:r>
              <a:rPr lang="lt-LT" sz="4800" b="1" smtClean="0">
                <a:solidFill>
                  <a:srgbClr val="FFC000"/>
                </a:solidFill>
              </a:rPr>
              <a:t>“ </a:t>
            </a:r>
            <a:r>
              <a:rPr lang="lt-LT" sz="4800" b="1" smtClean="0">
                <a:solidFill>
                  <a:srgbClr val="FFC000"/>
                </a:solidFill>
              </a:rPr>
              <a:t>atlieka </a:t>
            </a:r>
            <a:r>
              <a:rPr lang="lt-LT" sz="4800" b="1" dirty="0" smtClean="0">
                <a:solidFill>
                  <a:srgbClr val="FFC000"/>
                </a:solidFill>
              </a:rPr>
              <a:t>2 stulpelius.</a:t>
            </a:r>
          </a:p>
          <a:p>
            <a:pPr marL="0" indent="0" algn="ctr">
              <a:buNone/>
            </a:pPr>
            <a:r>
              <a:rPr lang="lt-LT" sz="4800" b="1" dirty="0" smtClean="0">
                <a:solidFill>
                  <a:srgbClr val="FFC000"/>
                </a:solidFill>
              </a:rPr>
              <a:t>Kiti – visus.</a:t>
            </a:r>
            <a:endParaRPr lang="lt-LT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smtClean="0">
                <a:solidFill>
                  <a:srgbClr val="FFC000"/>
                </a:solidFill>
              </a:rPr>
              <a:t>PASITIKRINKIME</a:t>
            </a:r>
            <a:r>
              <a:rPr lang="lt-LT" b="1" dirty="0" smtClean="0">
                <a:solidFill>
                  <a:srgbClr val="FFC000"/>
                </a:solidFill>
              </a:rPr>
              <a:t>:</a:t>
            </a:r>
            <a:endParaRPr lang="lt-LT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urinio vietos rezervavimo ženklas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52006094"/>
                  </p:ext>
                </p:extLst>
              </p:nvPr>
            </p:nvGraphicFramePr>
            <p:xfrm>
              <a:off x="457200" y="1600200"/>
              <a:ext cx="8229600" cy="155448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229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4800" dirty="0" smtClean="0">
                              <a:solidFill>
                                <a:schemeClr val="bg1"/>
                              </a:solidFill>
                            </a:rPr>
                            <a:t>28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baseline="0" dirty="0" smtClean="0">
                              <a:solidFill>
                                <a:schemeClr val="bg1"/>
                              </a:solidFill>
                            </a:rPr>
                            <a:t> 100 = 2800</a:t>
                          </a:r>
                        </a:p>
                        <a:p>
                          <a:pPr algn="ctr"/>
                          <a:r>
                            <a:rPr lang="lt-LT" sz="4800" baseline="0" dirty="0" smtClean="0">
                              <a:solidFill>
                                <a:schemeClr val="bg1"/>
                              </a:solidFill>
                            </a:rPr>
                            <a:t>100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baseline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baseline="0" dirty="0" smtClean="0">
                              <a:solidFill>
                                <a:schemeClr val="bg1"/>
                              </a:solidFill>
                            </a:rPr>
                            <a:t> 28 = 2800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urinio vietos rezervavimo ženklas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52006094"/>
                  </p:ext>
                </p:extLst>
              </p:nvPr>
            </p:nvGraphicFramePr>
            <p:xfrm>
              <a:off x="457200" y="1600200"/>
              <a:ext cx="8229600" cy="155448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229600"/>
                  </a:tblGrid>
                  <a:tr h="1554480"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8627" b="-2078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Lentelė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1163509"/>
                  </p:ext>
                </p:extLst>
              </p:nvPr>
            </p:nvGraphicFramePr>
            <p:xfrm>
              <a:off x="467544" y="3212976"/>
              <a:ext cx="8208912" cy="1554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0891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4800" dirty="0" smtClean="0"/>
                            <a:t>87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dirty="0" smtClean="0"/>
                            <a:t> 1000 = 87000</a:t>
                          </a:r>
                        </a:p>
                        <a:p>
                          <a:pPr algn="ctr"/>
                          <a:r>
                            <a:rPr lang="lt-LT" sz="4800" dirty="0" smtClean="0"/>
                            <a:t>1000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dirty="0" smtClean="0"/>
                            <a:t> 87 = 87000</a:t>
                          </a:r>
                          <a:endParaRPr lang="lt-LT" sz="4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Lentelė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1163509"/>
                  </p:ext>
                </p:extLst>
              </p:nvPr>
            </p:nvGraphicFramePr>
            <p:xfrm>
              <a:off x="467544" y="3212976"/>
              <a:ext cx="8208912" cy="1554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08912"/>
                  </a:tblGrid>
                  <a:tr h="1554480"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74" t="-8627" r="-74" b="-2117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Lentelė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6465042"/>
                  </p:ext>
                </p:extLst>
              </p:nvPr>
            </p:nvGraphicFramePr>
            <p:xfrm>
              <a:off x="467544" y="4797152"/>
              <a:ext cx="8208912" cy="1554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0891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4800" dirty="0" smtClean="0"/>
                            <a:t>36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dirty="0" smtClean="0"/>
                            <a:t> 1000 – 36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dirty="0" smtClean="0"/>
                            <a:t> 100 =</a:t>
                          </a:r>
                          <a:r>
                            <a:rPr lang="lt-LT" sz="4800" baseline="0" dirty="0" smtClean="0"/>
                            <a:t> 32400</a:t>
                          </a:r>
                        </a:p>
                        <a:p>
                          <a:pPr algn="ctr"/>
                          <a:r>
                            <a:rPr lang="lt-LT" sz="4800" baseline="0" dirty="0" smtClean="0"/>
                            <a:t>1000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baseline="0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dirty="0" smtClean="0"/>
                            <a:t> 36 – 100 </a:t>
                          </a:r>
                          <a14:m>
                            <m:oMath xmlns:m="http://schemas.openxmlformats.org/officeDocument/2006/math">
                              <m:r>
                                <a:rPr lang="lt-LT" sz="48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lt-LT" sz="4800" dirty="0" smtClean="0"/>
                            <a:t> 36 = 32400</a:t>
                          </a:r>
                          <a:endParaRPr lang="lt-LT" sz="4800" dirty="0"/>
                        </a:p>
                      </a:txBody>
                      <a:tcPr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Lentelė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6465042"/>
                  </p:ext>
                </p:extLst>
              </p:nvPr>
            </p:nvGraphicFramePr>
            <p:xfrm>
              <a:off x="467544" y="4797152"/>
              <a:ext cx="8208912" cy="1554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08912"/>
                  </a:tblGrid>
                  <a:tr h="1554480"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74" t="-8627" r="-74" b="-2117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90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913" y="548680"/>
            <a:ext cx="9144000" cy="21328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lt-LT" b="1" dirty="0" smtClean="0"/>
              <a:t>Ūkininkas nori nusipirkti 400 avyčių. Viena avytė kainuoja 300 litų. Jis turi 200 banknotų . Ar pakaks pinigų?</a:t>
            </a:r>
            <a:br>
              <a:rPr lang="lt-LT" b="1" dirty="0" smtClean="0"/>
            </a:br>
            <a:r>
              <a:rPr lang="lt-LT" b="1" dirty="0" smtClean="0">
                <a:solidFill>
                  <a:srgbClr val="FFC000"/>
                </a:solidFill>
              </a:rPr>
              <a:t>Užduotis „mašinėlėms“ ir „peliukams“.</a:t>
            </a:r>
            <a:br>
              <a:rPr lang="lt-LT" b="1" dirty="0" smtClean="0">
                <a:solidFill>
                  <a:srgbClr val="FFC000"/>
                </a:solidFill>
              </a:rPr>
            </a:br>
            <a:endParaRPr lang="lt-LT" b="1" dirty="0">
              <a:solidFill>
                <a:srgbClr val="FFC000"/>
              </a:solidFill>
            </a:endParaRPr>
          </a:p>
        </p:txBody>
      </p:sp>
      <p:pic>
        <p:nvPicPr>
          <p:cNvPr id="4" name="Picture 4" descr="http://www.bankas.lt/banknotai/500-litu-banknotas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11760" y="4587737"/>
            <a:ext cx="4699000" cy="226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4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771800" y="2526"/>
            <a:ext cx="4104456" cy="1143000"/>
          </a:xfrm>
          <a:solidFill>
            <a:srgbClr val="00B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SPRENDIMAS:</a:t>
            </a:r>
            <a:endParaRPr lang="lt-LT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3501008"/>
                <a:ext cx="8147248" cy="3240360"/>
              </a:xfrm>
              <a:solidFill>
                <a:srgbClr val="00B050"/>
              </a:solidFill>
            </p:spPr>
            <p:txBody>
              <a:bodyPr>
                <a:normAutofit/>
              </a:bodyPr>
              <a:lstStyle/>
              <a:p>
                <a:pPr marL="742950" indent="-742950">
                  <a:buAutoNum type="arabicParenR"/>
                </a:pPr>
                <a:r>
                  <a:rPr lang="lt-LT" sz="4400" b="1" dirty="0" smtClean="0">
                    <a:solidFill>
                      <a:srgbClr val="FFFF00"/>
                    </a:solidFill>
                  </a:rPr>
                  <a:t>400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>
                    <a:solidFill>
                      <a:srgbClr val="FFFF00"/>
                    </a:solidFill>
                  </a:rPr>
                  <a:t> 300 = 120 000 (Lt)</a:t>
                </a:r>
              </a:p>
              <a:p>
                <a:pPr marL="742950" indent="-742950">
                  <a:buAutoNum type="arabicParenR"/>
                </a:pPr>
                <a:r>
                  <a:rPr lang="lt-LT" sz="4400" b="1" dirty="0">
                    <a:solidFill>
                      <a:srgbClr val="FFFF00"/>
                    </a:solidFill>
                  </a:rPr>
                  <a:t> 2</a:t>
                </a:r>
                <a:r>
                  <a:rPr lang="lt-LT" sz="4400" b="1" dirty="0" smtClean="0">
                    <a:solidFill>
                      <a:srgbClr val="FFFF00"/>
                    </a:solidFill>
                  </a:rPr>
                  <a:t>00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>
                    <a:solidFill>
                      <a:srgbClr val="FFFF00"/>
                    </a:solidFill>
                  </a:rPr>
                  <a:t> 500 = 100 000 (Lt)</a:t>
                </a:r>
              </a:p>
              <a:p>
                <a:pPr marL="742950" indent="-742950">
                  <a:buAutoNum type="arabicParenR"/>
                </a:pPr>
                <a:r>
                  <a:rPr lang="lt-LT" sz="4400" b="1" dirty="0">
                    <a:solidFill>
                      <a:srgbClr val="FFFF00"/>
                    </a:solidFill>
                  </a:rPr>
                  <a:t> </a:t>
                </a:r>
                <a:r>
                  <a:rPr lang="lt-LT" sz="4400" b="1" dirty="0" smtClean="0">
                    <a:solidFill>
                      <a:srgbClr val="FFFF00"/>
                    </a:solidFill>
                  </a:rPr>
                  <a:t>100 000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lt-LT" sz="4400" b="1" dirty="0" smtClean="0">
                    <a:solidFill>
                      <a:srgbClr val="FFFF00"/>
                    </a:solidFill>
                  </a:rPr>
                  <a:t> 120 000</a:t>
                </a:r>
              </a:p>
              <a:p>
                <a:pPr marL="0" indent="0">
                  <a:buNone/>
                </a:pPr>
                <a:r>
                  <a:rPr lang="lt-LT" sz="4400" b="1" dirty="0" smtClean="0">
                    <a:solidFill>
                      <a:srgbClr val="FFFF00"/>
                    </a:solidFill>
                  </a:rPr>
                  <a:t>			</a:t>
                </a:r>
                <a:r>
                  <a:rPr lang="lt-LT" sz="4400" b="1" dirty="0" err="1" smtClean="0">
                    <a:solidFill>
                      <a:srgbClr val="FFFF00"/>
                    </a:solidFill>
                  </a:rPr>
                  <a:t>Ats</a:t>
                </a:r>
                <a:r>
                  <a:rPr lang="lt-LT" sz="4400" b="1" dirty="0" smtClean="0">
                    <a:solidFill>
                      <a:srgbClr val="FFFF00"/>
                    </a:solidFill>
                  </a:rPr>
                  <a:t>.: pinigų nepakaks. </a:t>
                </a:r>
                <a:endParaRPr lang="lt-LT" sz="4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3501008"/>
                <a:ext cx="8147248" cy="3240360"/>
              </a:xfrm>
              <a:blipFill rotWithShape="1">
                <a:blip r:embed="rId3"/>
                <a:stretch>
                  <a:fillRect l="-3067" t="-4323" r="-2618" b="-695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5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lt-LT" b="1" dirty="0" smtClean="0">
                <a:solidFill>
                  <a:srgbClr val="FFFF00"/>
                </a:solidFill>
              </a:rPr>
              <a:t>Užduotis „meškiukams“ 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4400" b="1" dirty="0" smtClean="0"/>
              <a:t>Ūkininkas pardavė 200 kg vilnos po 5 Lt už kilogramą.</a:t>
            </a:r>
          </a:p>
          <a:p>
            <a:pPr marL="0" indent="0">
              <a:buNone/>
            </a:pPr>
            <a:r>
              <a:rPr lang="lt-LT" sz="4400" b="1" dirty="0" smtClean="0"/>
              <a:t>Kiek pinigų gavo</a:t>
            </a:r>
          </a:p>
          <a:p>
            <a:pPr marL="0" indent="0">
              <a:buNone/>
            </a:pPr>
            <a:r>
              <a:rPr lang="lt-LT" sz="4400" b="1" dirty="0"/>
              <a:t>ū</a:t>
            </a:r>
            <a:r>
              <a:rPr lang="lt-LT" sz="4400" b="1" dirty="0" smtClean="0"/>
              <a:t>kininkas?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2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495412" y="0"/>
            <a:ext cx="4680520" cy="1143000"/>
          </a:xfrm>
          <a:solidFill>
            <a:srgbClr val="00B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SPRENDIMAS:</a:t>
            </a:r>
            <a:endParaRPr lang="lt-LT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lt-LT" sz="4400" b="1" dirty="0" smtClean="0"/>
                  <a:t>				200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/>
                  <a:t> 5 = 1000 (Lt)</a:t>
                </a:r>
              </a:p>
              <a:p>
                <a:pPr marL="0" indent="0">
                  <a:buNone/>
                </a:pPr>
                <a:r>
                  <a:rPr lang="lt-LT" sz="4400" b="1" dirty="0"/>
                  <a:t>	</a:t>
                </a:r>
                <a:r>
                  <a:rPr lang="lt-LT" sz="4400" b="1" dirty="0" smtClean="0"/>
                  <a:t>				</a:t>
                </a:r>
                <a:r>
                  <a:rPr lang="lt-LT" sz="4400" b="1" dirty="0" err="1" smtClean="0"/>
                  <a:t>Ats</a:t>
                </a:r>
                <a:r>
                  <a:rPr lang="lt-LT" sz="4400" b="1" dirty="0" smtClean="0"/>
                  <a:t>.: 1000 litų.</a:t>
                </a:r>
                <a:endParaRPr lang="lt-LT" sz="4400" b="1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695" r="-244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PAMOKOS TIKSLAI: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smtClean="0"/>
              <a:t> Prisiminti skaičius iki 100 000;</a:t>
            </a:r>
          </a:p>
          <a:p>
            <a:r>
              <a:rPr lang="lt-LT" b="1" dirty="0"/>
              <a:t> </a:t>
            </a:r>
            <a:r>
              <a:rPr lang="lt-LT" b="1" dirty="0" smtClean="0"/>
              <a:t>Mokytis dauginti iš 100 ir 1000.</a:t>
            </a:r>
          </a:p>
          <a:p>
            <a:r>
              <a:rPr lang="lt-LT" b="1" dirty="0"/>
              <a:t> </a:t>
            </a:r>
            <a:r>
              <a:rPr lang="lt-LT" b="1" dirty="0" smtClean="0"/>
              <a:t>Smulkinti sudėtinius matinius skaičius.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65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lt-LT" b="1" dirty="0" smtClean="0">
                <a:solidFill>
                  <a:srgbClr val="FFFF00"/>
                </a:solidFill>
              </a:rPr>
              <a:t>Užduotis visiems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556792"/>
            <a:ext cx="85072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4400" b="1" dirty="0" smtClean="0"/>
              <a:t>Tomas turi 10 banknotų po 50 litų, o </a:t>
            </a:r>
            <a:endParaRPr lang="lt-LT" sz="4400" b="1" dirty="0"/>
          </a:p>
          <a:p>
            <a:pPr marL="0" indent="0">
              <a:buNone/>
            </a:pPr>
            <a:r>
              <a:rPr lang="lt-LT" sz="4400" b="1" dirty="0" smtClean="0"/>
              <a:t>Kęstutis 30 banknotų po 20 litų. Kuris iš jų turi daugiau ir kiek daugiau? </a:t>
            </a:r>
          </a:p>
          <a:p>
            <a:pPr marL="0" indent="0">
              <a:buNone/>
            </a:pPr>
            <a:r>
              <a:rPr lang="lt-LT" sz="4400" dirty="0" smtClean="0"/>
              <a:t>(„meškiukai“ suskaičiuoja kiek pinigų turi Tomas)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6407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SPRENDIMAS:</a:t>
            </a:r>
            <a:endParaRPr lang="lt-LT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lt-LT" sz="4400" b="1" dirty="0" smtClean="0"/>
                  <a:t>1) 10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/>
                  <a:t>50 = 500 (Lt) Tomo</a:t>
                </a:r>
              </a:p>
              <a:p>
                <a:pPr marL="0" indent="0">
                  <a:buNone/>
                </a:pPr>
                <a:r>
                  <a:rPr lang="lt-LT" sz="4400" b="1" dirty="0" smtClean="0"/>
                  <a:t>2) 30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/>
                  <a:t> 20 = 600 (Lt) Kęstučio</a:t>
                </a:r>
              </a:p>
              <a:p>
                <a:pPr marL="0" indent="0">
                  <a:buNone/>
                </a:pPr>
                <a:r>
                  <a:rPr lang="lt-LT" sz="4400" b="1" dirty="0" smtClean="0"/>
                  <a:t>3) 600 – 500 = 100 (Lt)</a:t>
                </a:r>
              </a:p>
              <a:p>
                <a:pPr marL="0" indent="0">
                  <a:buNone/>
                </a:pPr>
                <a:r>
                  <a:rPr lang="lt-LT" sz="4400" b="1" dirty="0"/>
                  <a:t>	</a:t>
                </a:r>
                <a:r>
                  <a:rPr lang="lt-LT" sz="4400" b="1" dirty="0" err="1" smtClean="0"/>
                  <a:t>Ats</a:t>
                </a:r>
                <a:r>
                  <a:rPr lang="lt-LT" sz="4400" b="1" dirty="0" smtClean="0"/>
                  <a:t>.: Kęstutis turi 100 litų daugiau.</a:t>
                </a:r>
                <a:endParaRPr lang="lt-LT" sz="4400" b="1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3" t="-269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3D-paveiksliukai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252" y="4957789"/>
            <a:ext cx="640871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Jei gerai mokėsi </a:t>
            </a:r>
            <a:r>
              <a:rPr lang="lt-LT" b="1" dirty="0" smtClean="0">
                <a:solidFill>
                  <a:srgbClr val="FF0000"/>
                </a:solidFill>
              </a:rPr>
              <a:t>dauginti iš 100 ir 1000</a:t>
            </a:r>
            <a:r>
              <a:rPr lang="lt-LT" b="1" dirty="0" smtClean="0"/>
              <a:t>, matinių skaičių </a:t>
            </a:r>
            <a:r>
              <a:rPr lang="lt-LT" b="1" dirty="0" smtClean="0">
                <a:solidFill>
                  <a:srgbClr val="FF0000"/>
                </a:solidFill>
              </a:rPr>
              <a:t>smulkinimas</a:t>
            </a:r>
            <a:r>
              <a:rPr lang="lt-LT" b="1" dirty="0" smtClean="0"/>
              <a:t> nebus bėda </a:t>
            </a:r>
            <a:endParaRPr lang="lt-L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44824"/>
                <a:ext cx="8784976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lt-LT" sz="3600" b="1" dirty="0" smtClean="0"/>
                  <a:t>Norint </a:t>
                </a:r>
                <a:r>
                  <a:rPr lang="lt-LT" sz="3600" b="1" dirty="0" smtClean="0">
                    <a:solidFill>
                      <a:srgbClr val="FF0000"/>
                    </a:solidFill>
                  </a:rPr>
                  <a:t>litus</a:t>
                </a:r>
                <a:r>
                  <a:rPr lang="lt-LT" sz="3600" b="1" dirty="0" smtClean="0"/>
                  <a:t> ir centus </a:t>
                </a:r>
                <a:r>
                  <a:rPr lang="lt-LT" sz="3600" b="1" dirty="0" smtClean="0">
                    <a:solidFill>
                      <a:srgbClr val="FF0000"/>
                    </a:solidFill>
                  </a:rPr>
                  <a:t>paversti centais</a:t>
                </a:r>
                <a:r>
                  <a:rPr lang="lt-LT" sz="3600" b="1" dirty="0" smtClean="0"/>
                  <a:t>, reikia litų skaičių dauginti iš </a:t>
                </a:r>
                <a:r>
                  <a:rPr lang="lt-LT" sz="3600" b="1" dirty="0" smtClean="0">
                    <a:solidFill>
                      <a:srgbClr val="FF0000"/>
                    </a:solidFill>
                  </a:rPr>
                  <a:t>100</a:t>
                </a:r>
                <a:r>
                  <a:rPr lang="lt-LT" sz="3600" b="1" dirty="0" smtClean="0"/>
                  <a:t>, o centus pridėti. </a:t>
                </a:r>
              </a:p>
              <a:p>
                <a:pPr marL="0" indent="0">
                  <a:buNone/>
                </a:pPr>
                <a:r>
                  <a:rPr lang="lt-LT" sz="4300" b="1" dirty="0" smtClean="0"/>
                  <a:t>50 Lt </a:t>
                </a:r>
                <a:r>
                  <a:rPr lang="lt-LT" sz="4300" b="1" dirty="0" smtClean="0">
                    <a:solidFill>
                      <a:srgbClr val="FF0000"/>
                    </a:solidFill>
                  </a:rPr>
                  <a:t>75</a:t>
                </a:r>
                <a:r>
                  <a:rPr lang="lt-LT" sz="4300" b="1" dirty="0" smtClean="0"/>
                  <a:t> ct = 5075 ct</a:t>
                </a:r>
              </a:p>
              <a:p>
                <a:pPr marL="0" indent="0">
                  <a:buNone/>
                </a:pPr>
                <a:r>
                  <a:rPr lang="lt-LT" sz="4300" b="1" dirty="0" smtClean="0"/>
                  <a:t>50 </a:t>
                </a:r>
                <a14:m>
                  <m:oMath xmlns:m="http://schemas.openxmlformats.org/officeDocument/2006/math">
                    <m:r>
                      <a:rPr lang="lt-LT" sz="43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300" b="1" dirty="0" smtClean="0">
                    <a:solidFill>
                      <a:srgbClr val="FF0000"/>
                    </a:solidFill>
                  </a:rPr>
                  <a:t>100 </a:t>
                </a:r>
                <a:r>
                  <a:rPr lang="lt-LT" sz="4300" b="1" dirty="0" smtClean="0"/>
                  <a:t>= </a:t>
                </a:r>
                <a:r>
                  <a:rPr lang="lt-LT" sz="4300" b="1" dirty="0" smtClean="0">
                    <a:solidFill>
                      <a:srgbClr val="FF0000"/>
                    </a:solidFill>
                  </a:rPr>
                  <a:t>5000 ct</a:t>
                </a:r>
              </a:p>
              <a:p>
                <a:pPr marL="0" indent="0">
                  <a:buNone/>
                </a:pPr>
                <a:endParaRPr lang="lt-LT" sz="4300" b="1" dirty="0" smtClean="0"/>
              </a:p>
              <a:p>
                <a:pPr marL="0" indent="0">
                  <a:buNone/>
                </a:pPr>
                <a:r>
                  <a:rPr lang="lt-LT" sz="4300" b="1" dirty="0" smtClean="0">
                    <a:solidFill>
                      <a:srgbClr val="FF0000"/>
                    </a:solidFill>
                  </a:rPr>
                  <a:t>5000+ 75 </a:t>
                </a:r>
                <a:r>
                  <a:rPr lang="lt-LT" sz="4300" b="1" dirty="0" smtClean="0"/>
                  <a:t>= 5075 ct</a:t>
                </a:r>
              </a:p>
              <a:p>
                <a:pPr marL="0" indent="0">
                  <a:buNone/>
                </a:pPr>
                <a:endParaRPr lang="lt-LT" sz="3600" b="1" dirty="0"/>
              </a:p>
              <a:p>
                <a:pPr marL="0" indent="0">
                  <a:buNone/>
                </a:pPr>
                <a:endParaRPr lang="lt-LT" sz="3600" b="1" dirty="0" smtClean="0"/>
              </a:p>
              <a:p>
                <a:pPr marL="0" indent="0">
                  <a:buNone/>
                </a:pPr>
                <a:endParaRPr lang="lt-LT" sz="3600" b="1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44824"/>
                <a:ext cx="8784976" cy="4525963"/>
              </a:xfrm>
              <a:blipFill rotWithShape="1">
                <a:blip r:embed="rId3"/>
                <a:stretch>
                  <a:fillRect l="-2705" t="-2022" b="-215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7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  <a:solidFill>
            <a:srgbClr val="92D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SUSMULKINKITE: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908720"/>
            <a:ext cx="844562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6600" b="1" dirty="0" smtClean="0"/>
              <a:t>85 Lt 26 ct =..............ct</a:t>
            </a:r>
          </a:p>
          <a:p>
            <a:pPr marL="0" indent="0">
              <a:buNone/>
            </a:pPr>
            <a:r>
              <a:rPr lang="lt-LT" sz="6600" b="1" dirty="0" smtClean="0"/>
              <a:t>246 Lt 45 ct =............ct</a:t>
            </a:r>
          </a:p>
          <a:p>
            <a:pPr marL="0" indent="0">
              <a:buNone/>
            </a:pPr>
            <a:r>
              <a:rPr lang="lt-LT" sz="6600" b="1" dirty="0" smtClean="0"/>
              <a:t>490 Lt = .............ct</a:t>
            </a:r>
            <a:endParaRPr lang="lt-LT" sz="6600" b="1" dirty="0"/>
          </a:p>
        </p:txBody>
      </p:sp>
      <p:sp>
        <p:nvSpPr>
          <p:cNvPr id="5" name="Stačiakampis 4"/>
          <p:cNvSpPr/>
          <p:nvPr/>
        </p:nvSpPr>
        <p:spPr>
          <a:xfrm>
            <a:off x="4644008" y="1196752"/>
            <a:ext cx="2570584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000" b="1" dirty="0" smtClean="0">
                <a:solidFill>
                  <a:schemeClr val="tx1"/>
                </a:solidFill>
              </a:rPr>
              <a:t>8526</a:t>
            </a:r>
            <a:endParaRPr lang="lt-LT" sz="6000" b="1" dirty="0">
              <a:solidFill>
                <a:schemeClr val="tx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5004048" y="2348880"/>
            <a:ext cx="2448272" cy="9864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000" b="1" dirty="0" smtClean="0">
                <a:solidFill>
                  <a:schemeClr val="tx1"/>
                </a:solidFill>
              </a:rPr>
              <a:t>24645</a:t>
            </a:r>
            <a:endParaRPr lang="lt-LT" sz="6000" b="1" dirty="0">
              <a:solidFill>
                <a:schemeClr val="tx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275856" y="3475856"/>
            <a:ext cx="2520280" cy="10332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000" b="1" dirty="0" smtClean="0">
                <a:solidFill>
                  <a:schemeClr val="tx1"/>
                </a:solidFill>
              </a:rPr>
              <a:t>49000</a:t>
            </a:r>
            <a:endParaRPr lang="lt-LT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lt-LT" sz="4400" b="1" dirty="0" smtClean="0"/>
                  <a:t>Smulkindamas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kilogramus, kilometrus </a:t>
                </a:r>
                <a:r>
                  <a:rPr lang="lt-LT" sz="4400" b="1" dirty="0" smtClean="0"/>
                  <a:t>– daugink iš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1000</a:t>
                </a:r>
                <a:r>
                  <a:rPr lang="lt-LT" sz="4400" b="1" dirty="0" smtClean="0"/>
                  <a:t>.</a:t>
                </a:r>
              </a:p>
              <a:p>
                <a:pPr marL="0" indent="0">
                  <a:buNone/>
                </a:pPr>
                <a:r>
                  <a:rPr lang="lt-LT" sz="4400" b="1" dirty="0" smtClean="0"/>
                  <a:t>750 km 200 m= 750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/>
                  <a:t>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1000</a:t>
                </a:r>
                <a:r>
                  <a:rPr lang="lt-LT" sz="4400" b="1" dirty="0" smtClean="0"/>
                  <a:t> + 200= 750 200 m</a:t>
                </a:r>
              </a:p>
              <a:p>
                <a:pPr marL="0" indent="0">
                  <a:buNone/>
                </a:pPr>
                <a:r>
                  <a:rPr lang="lt-LT" sz="4400" b="1" dirty="0" smtClean="0"/>
                  <a:t>94 kg = 94 </a:t>
                </a:r>
                <a14:m>
                  <m:oMath xmlns:m="http://schemas.openxmlformats.org/officeDocument/2006/math">
                    <m:r>
                      <a:rPr lang="lt-LT" sz="4400" b="1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lt-LT" sz="4400" b="1" dirty="0" smtClean="0"/>
                  <a:t> </a:t>
                </a:r>
                <a:r>
                  <a:rPr lang="lt-LT" sz="4400" b="1" dirty="0" smtClean="0">
                    <a:solidFill>
                      <a:srgbClr val="FF0000"/>
                    </a:solidFill>
                  </a:rPr>
                  <a:t>1000</a:t>
                </a:r>
                <a:r>
                  <a:rPr lang="lt-LT" sz="4400" b="1" dirty="0" smtClean="0"/>
                  <a:t> = 94 000 g</a:t>
                </a:r>
                <a:endParaRPr lang="lt-LT" sz="4400" b="1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  <a:blipFill rotWithShape="1">
                <a:blip r:embed="rId3"/>
                <a:stretch>
                  <a:fillRect l="-2963" t="-2053" r="-325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4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b="1" dirty="0" smtClean="0"/>
              <a:t>SUSMULKINKITE:</a:t>
            </a:r>
            <a:endParaRPr lang="lt-LT" sz="4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7200" b="1" dirty="0" smtClean="0"/>
              <a:t>  3 kg 250 g = .........g</a:t>
            </a:r>
          </a:p>
          <a:p>
            <a:pPr marL="0" indent="0">
              <a:buNone/>
            </a:pPr>
            <a:r>
              <a:rPr lang="lt-LT" sz="7200" b="1" dirty="0" smtClean="0"/>
              <a:t>18 kg   25 g = ..........g</a:t>
            </a:r>
          </a:p>
          <a:p>
            <a:pPr marL="0" indent="0">
              <a:buNone/>
            </a:pPr>
            <a:r>
              <a:rPr lang="lt-LT" sz="7200" b="1" dirty="0" smtClean="0"/>
              <a:t>45 km 3 m = ...........m</a:t>
            </a:r>
            <a:endParaRPr lang="lt-LT" sz="7200" b="1" dirty="0"/>
          </a:p>
        </p:txBody>
      </p:sp>
      <p:sp>
        <p:nvSpPr>
          <p:cNvPr id="4" name="Stačiakampis 3"/>
          <p:cNvSpPr/>
          <p:nvPr/>
        </p:nvSpPr>
        <p:spPr>
          <a:xfrm>
            <a:off x="5196943" y="1772816"/>
            <a:ext cx="22322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/>
              <a:t>3250</a:t>
            </a:r>
            <a:endParaRPr lang="lt-LT" sz="6600" b="1" dirty="0"/>
          </a:p>
        </p:txBody>
      </p:sp>
      <p:sp>
        <p:nvSpPr>
          <p:cNvPr id="5" name="Stačiakampis 4"/>
          <p:cNvSpPr/>
          <p:nvPr/>
        </p:nvSpPr>
        <p:spPr>
          <a:xfrm>
            <a:off x="5196943" y="3212976"/>
            <a:ext cx="24714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/>
              <a:t>18025</a:t>
            </a:r>
            <a:endParaRPr lang="lt-LT" sz="6600" b="1" dirty="0"/>
          </a:p>
        </p:txBody>
      </p:sp>
      <p:sp>
        <p:nvSpPr>
          <p:cNvPr id="6" name="Stačiakampis 5"/>
          <p:cNvSpPr/>
          <p:nvPr/>
        </p:nvSpPr>
        <p:spPr>
          <a:xfrm>
            <a:off x="5136499" y="4627984"/>
            <a:ext cx="25318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/>
              <a:t>45003</a:t>
            </a:r>
            <a:endParaRPr lang="lt-LT" sz="6600" b="1" dirty="0"/>
          </a:p>
        </p:txBody>
      </p:sp>
    </p:spTree>
    <p:extLst>
      <p:ext uri="{BB962C8B-B14F-4D97-AF65-F5344CB8AC3E}">
        <p14:creationId xmlns:p14="http://schemas.microsoft.com/office/powerpoint/2010/main" val="42758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lt-LT" b="1" dirty="0" smtClean="0"/>
              <a:t>Susiskirstykime į grupeles</a:t>
            </a:r>
            <a:br>
              <a:rPr lang="lt-LT" b="1" dirty="0" smtClean="0"/>
            </a:br>
            <a:r>
              <a:rPr lang="lt-LT" sz="3200" dirty="0" smtClean="0"/>
              <a:t>(4 grupelės, pagal uždavinių sudėtingumą)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800" b="1" dirty="0" smtClean="0">
                <a:solidFill>
                  <a:srgbClr val="FFC000"/>
                </a:solidFill>
              </a:rPr>
              <a:t>Susėskite į stoteles:</a:t>
            </a:r>
          </a:p>
          <a:p>
            <a:r>
              <a:rPr lang="lt-LT" sz="4800" b="1" dirty="0" smtClean="0">
                <a:solidFill>
                  <a:srgbClr val="FF0000"/>
                </a:solidFill>
              </a:rPr>
              <a:t>Kilogramų</a:t>
            </a:r>
          </a:p>
          <a:p>
            <a:r>
              <a:rPr lang="lt-LT" sz="4800" b="1" dirty="0" smtClean="0">
                <a:solidFill>
                  <a:srgbClr val="FF0000"/>
                </a:solidFill>
              </a:rPr>
              <a:t>Kilometrų</a:t>
            </a:r>
          </a:p>
          <a:p>
            <a:r>
              <a:rPr lang="lt-LT" sz="4800" b="1" dirty="0" smtClean="0">
                <a:solidFill>
                  <a:srgbClr val="FF0000"/>
                </a:solidFill>
              </a:rPr>
              <a:t>Metrų</a:t>
            </a:r>
          </a:p>
          <a:p>
            <a:r>
              <a:rPr lang="lt-LT" sz="4800" b="1" dirty="0" smtClean="0">
                <a:solidFill>
                  <a:srgbClr val="FF0000"/>
                </a:solidFill>
              </a:rPr>
              <a:t>Litų</a:t>
            </a:r>
          </a:p>
          <a:p>
            <a:pPr marL="0" indent="0">
              <a:buNone/>
            </a:pPr>
            <a:r>
              <a:rPr lang="lt-LT" sz="4800" b="1" dirty="0" smtClean="0">
                <a:solidFill>
                  <a:srgbClr val="FF0000"/>
                </a:solidFill>
              </a:rPr>
              <a:t>Spręskite užduotis. Sėkmės!</a:t>
            </a:r>
            <a:endParaRPr lang="lt-LT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b="1" dirty="0" smtClean="0">
                <a:solidFill>
                  <a:srgbClr val="FFC000"/>
                </a:solidFill>
              </a:rPr>
              <a:t>ATSAKYMAI:</a:t>
            </a:r>
            <a:endParaRPr lang="lt-LT" sz="4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180645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kg 350 g = 12 350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36 kg   90 g = 36 090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 kg     2 g =257 002 g</a:t>
                      </a:r>
                    </a:p>
                    <a:p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0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C000"/>
                </a:solidFill>
              </a:rPr>
              <a:t>ATSAKYMAI:</a:t>
            </a:r>
            <a:endParaRPr lang="lt-LT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086174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kg 128 g = 85 128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29 kg   70 g = 29 070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 kg     5 g = 650 005 g</a:t>
                      </a:r>
                    </a:p>
                    <a:p>
                      <a:endParaRPr lang="lt-LT" sz="6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2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28784"/>
              </p:ext>
            </p:extLst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45 kg 450 g = 45 450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96 kg   90 g = 96 090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756 kg     4 g = 756 004 g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KAIP DIRBSIME?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0610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lt-LT" b="1" dirty="0"/>
              <a:t>Atidžiai klausysimės mokytojos aiškinimų;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t-LT" b="1" dirty="0"/>
              <a:t>Atliksime vadovėlio, mokytojos parengtas užduotis;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t-LT" b="1" dirty="0"/>
              <a:t>Dirdami grupėje padėsime vieni kitiems;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t-LT" b="1" dirty="0"/>
              <a:t>Stengsimės būti drausmingi ir labai gerai atlikti užduotis, nepasisekus- nepyksime;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t-LT" b="1" dirty="0"/>
              <a:t>Sąžiningai vertinsime savo darbą.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lt-LT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1026" name="Picture 2" descr="C:\3D-paveiksliukai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746" y="4797152"/>
            <a:ext cx="2574801" cy="204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3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16621"/>
              </p:ext>
            </p:extLst>
          </p:nvPr>
        </p:nvGraphicFramePr>
        <p:xfrm>
          <a:off x="467544" y="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kg 551 g = 23 551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46 kg   30 g = 46 030 g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355 kg     7 g =</a:t>
                      </a:r>
                      <a:r>
                        <a:rPr lang="lt-LT" sz="6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355 007 </a:t>
                      </a:r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5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561533"/>
              </p:ext>
            </p:extLst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 km 350 m = 14 350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35 km   80 m = 35 080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 km      5m =259 005m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8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110313"/>
              </p:ext>
            </p:extLst>
          </p:nvPr>
        </p:nvGraphicFramePr>
        <p:xfrm>
          <a:off x="395536" y="357301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 km 350 m = 14 350m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35 km   80 m = 35 080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 km     5m = 259 005m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0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280289"/>
              </p:ext>
            </p:extLst>
          </p:nvPr>
        </p:nvGraphicFramePr>
        <p:xfrm>
          <a:off x="539750" y="47625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52 km 359 m = 52 359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96 km  90 m = 96 090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 km    2 m = 445 002m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8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849548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km 155 m = 42 155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67 km  10 m = 67 010 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 km    3 m = 250 003m</a:t>
                      </a:r>
                    </a:p>
                    <a:p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6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506723"/>
              </p:ext>
            </p:extLst>
          </p:nvPr>
        </p:nvGraphicFramePr>
        <p:xfrm>
          <a:off x="539552" y="321297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m 35cm = 1235 cm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32 m   9cm = 3209 cm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57 m = 5700 cm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9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955814"/>
              </p:ext>
            </p:extLst>
          </p:nvPr>
        </p:nvGraphicFramePr>
        <p:xfrm>
          <a:off x="323528" y="3284984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m 50 cm = 250 cm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6 m 90 cm = 690 cm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7 m   2 cm = 702 cm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6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812476"/>
              </p:ext>
            </p:extLst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 35 cm = 535 cm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36 m   4 cm = 3604 cm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7 m   2cm = 702 cm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664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384500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Lt 30 ct = 1230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38 Lt 52 ct = 3852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7 Lt 24 ct = 724 ct</a:t>
                      </a:r>
                    </a:p>
                    <a:p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97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748996"/>
              </p:ext>
            </p:extLst>
          </p:nvPr>
        </p:nvGraphicFramePr>
        <p:xfrm>
          <a:off x="467544" y="3356992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44 Lt 30 ct = 4430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86 Lt 20 ct = 8620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 Lt 77 ct = 577 ct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lt-LT" b="1" dirty="0" smtClean="0">
                <a:solidFill>
                  <a:srgbClr val="FFFF00"/>
                </a:solidFill>
              </a:rPr>
              <a:t>VERTINIMAS</a:t>
            </a: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 smtClean="0"/>
              <a:t>Už teisingą atsakymą imate žalią kortelę.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b="1" dirty="0" smtClean="0"/>
              <a:t> Jei surinksite </a:t>
            </a:r>
            <a:r>
              <a:rPr lang="lt-LT" sz="3600" b="1" dirty="0" smtClean="0">
                <a:solidFill>
                  <a:srgbClr val="00B050"/>
                </a:solidFill>
              </a:rPr>
              <a:t>7 -8 žalias </a:t>
            </a:r>
            <a:r>
              <a:rPr lang="lt-LT" b="1" dirty="0" smtClean="0"/>
              <a:t>korteles – </a:t>
            </a:r>
          </a:p>
          <a:p>
            <a:pPr marL="0" indent="0">
              <a:buNone/>
            </a:pPr>
            <a:r>
              <a:rPr lang="lt-LT" b="1" dirty="0" smtClean="0"/>
              <a:t> puiku.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b="1" dirty="0" smtClean="0"/>
              <a:t> Jei surinksite </a:t>
            </a:r>
            <a:r>
              <a:rPr lang="lt-LT" sz="3600" b="1" dirty="0" smtClean="0">
                <a:solidFill>
                  <a:srgbClr val="00B050"/>
                </a:solidFill>
              </a:rPr>
              <a:t>5 - 6 ža</a:t>
            </a:r>
            <a:r>
              <a:rPr lang="lt-LT" b="1" dirty="0" smtClean="0">
                <a:solidFill>
                  <a:srgbClr val="00B050"/>
                </a:solidFill>
              </a:rPr>
              <a:t>lias </a:t>
            </a:r>
            <a:r>
              <a:rPr lang="lt-LT" b="1" dirty="0" smtClean="0"/>
              <a:t>korteles –  gerai.</a:t>
            </a:r>
          </a:p>
          <a:p>
            <a:pPr marL="0" indent="0">
              <a:buNone/>
            </a:pPr>
            <a:endParaRPr lang="lt-LT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b="1" dirty="0" smtClean="0"/>
              <a:t> Jei surinksite </a:t>
            </a:r>
            <a:r>
              <a:rPr lang="lt-LT" sz="3600" b="1" dirty="0" smtClean="0">
                <a:solidFill>
                  <a:srgbClr val="00B050"/>
                </a:solidFill>
              </a:rPr>
              <a:t>1 – 2 žalias </a:t>
            </a:r>
            <a:r>
              <a:rPr lang="lt-LT" b="1" dirty="0" smtClean="0"/>
              <a:t>korteles –  man reikia rimtai padirbėti.</a:t>
            </a:r>
          </a:p>
          <a:p>
            <a:endParaRPr lang="lt-LT" dirty="0"/>
          </a:p>
        </p:txBody>
      </p:sp>
      <p:pic>
        <p:nvPicPr>
          <p:cNvPr id="4" name="Picture 5" descr="2275bdbb48a852cffe916bddd75a9909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317" y="1567233"/>
            <a:ext cx="2231825" cy="18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0f67ae27ff0ab88a4eccbe3ddf230f7a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989" y="3745129"/>
            <a:ext cx="136815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420a31cabf31a0cd9f27aa6fa362775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943" y="5103231"/>
            <a:ext cx="1800199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2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191069"/>
              </p:ext>
            </p:extLst>
          </p:nvPr>
        </p:nvGraphicFramePr>
        <p:xfrm>
          <a:off x="395536" y="116632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22 Lt 50 ct = 2250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36 Lt 10 ct = 3610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9 Lt  = 900 ct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489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1837"/>
              </p:ext>
            </p:extLst>
          </p:nvPr>
        </p:nvGraphicFramePr>
        <p:xfrm>
          <a:off x="395536" y="2924944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672408">
                <a:tc>
                  <a:txBody>
                    <a:bodyPr/>
                    <a:lstStyle/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Lt 30 ct = 6530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30 Lt 35 ct = 3035 ct</a:t>
                      </a:r>
                    </a:p>
                    <a:p>
                      <a:r>
                        <a:rPr lang="lt-LT" sz="6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5Lt = 500 ct</a:t>
                      </a:r>
                    </a:p>
                    <a:p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0159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6600" b="1" dirty="0" smtClean="0">
                <a:solidFill>
                  <a:schemeClr val="bg1"/>
                </a:solidFill>
              </a:rPr>
              <a:t>ĮSIVERTINKIME:</a:t>
            </a:r>
            <a:endParaRPr lang="lt-LT" sz="6600" b="1" dirty="0">
              <a:solidFill>
                <a:schemeClr val="bg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6000" b="1" dirty="0" smtClean="0">
                <a:solidFill>
                  <a:schemeClr val="bg1"/>
                </a:solidFill>
              </a:rPr>
              <a:t>Man sekėsi puikiai.</a:t>
            </a:r>
          </a:p>
          <a:p>
            <a:pPr marL="0" indent="0">
              <a:buNone/>
            </a:pPr>
            <a:r>
              <a:rPr lang="lt-LT" sz="6000" b="1" dirty="0" smtClean="0">
                <a:solidFill>
                  <a:schemeClr val="bg1"/>
                </a:solidFill>
              </a:rPr>
              <a:t>Savo darbą vertinu gerai.</a:t>
            </a:r>
          </a:p>
          <a:p>
            <a:pPr marL="0" indent="0">
              <a:buNone/>
            </a:pPr>
            <a:r>
              <a:rPr lang="lt-LT" sz="6000" b="1" dirty="0" smtClean="0">
                <a:solidFill>
                  <a:schemeClr val="bg1"/>
                </a:solidFill>
              </a:rPr>
              <a:t>Man reikia pagalbos.</a:t>
            </a:r>
            <a:endParaRPr lang="lt-LT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66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rgbClr val="FFFF00"/>
                </a:solidFill>
              </a:rPr>
              <a:t>Pamoką pradėsime nuo proto mankštos.</a:t>
            </a:r>
            <a:br>
              <a:rPr lang="lt-LT" b="1" dirty="0" smtClean="0">
                <a:solidFill>
                  <a:srgbClr val="FFFF00"/>
                </a:solidFill>
              </a:rPr>
            </a:br>
            <a:r>
              <a:rPr lang="lt-LT" sz="3600" b="1" dirty="0" smtClean="0">
                <a:solidFill>
                  <a:srgbClr val="FFFF00"/>
                </a:solidFill>
              </a:rPr>
              <a:t>Perskaitykite skaičius ir parašykite kaimynus.</a:t>
            </a:r>
            <a:br>
              <a:rPr lang="lt-LT" sz="3600" b="1" dirty="0" smtClean="0">
                <a:solidFill>
                  <a:srgbClr val="FFFF00"/>
                </a:solidFill>
              </a:rPr>
            </a:br>
            <a:r>
              <a:rPr lang="lt-LT" sz="3600" b="1" dirty="0" smtClean="0">
                <a:solidFill>
                  <a:srgbClr val="FFFF00"/>
                </a:solidFill>
              </a:rPr>
              <a:t>Užduotis „meškiukams“.</a:t>
            </a:r>
            <a:r>
              <a:rPr lang="lt-LT" b="1" dirty="0" smtClean="0">
                <a:solidFill>
                  <a:srgbClr val="FFFF00"/>
                </a:solidFill>
              </a:rPr>
              <a:t/>
            </a:r>
            <a:br>
              <a:rPr lang="lt-LT" b="1" dirty="0" smtClean="0">
                <a:solidFill>
                  <a:srgbClr val="FFFF00"/>
                </a:solidFill>
              </a:rPr>
            </a:br>
            <a:endParaRPr lang="lt-LT" b="1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2492897"/>
            <a:ext cx="8229600" cy="424847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lt-LT" sz="15000" b="1" dirty="0" smtClean="0">
                <a:solidFill>
                  <a:srgbClr val="FFC000"/>
                </a:solidFill>
              </a:rPr>
              <a:t>6720</a:t>
            </a:r>
          </a:p>
          <a:p>
            <a:pPr marL="0" indent="0" algn="ctr">
              <a:buNone/>
            </a:pPr>
            <a:endParaRPr lang="lt-LT" sz="15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6000" b="1" dirty="0" smtClean="0">
                <a:solidFill>
                  <a:srgbClr val="FFC000"/>
                </a:solidFill>
              </a:rPr>
              <a:t>ATSAKYMAS:</a:t>
            </a:r>
            <a:endParaRPr lang="lt-LT" sz="6000" b="1" dirty="0">
              <a:solidFill>
                <a:srgbClr val="FFC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8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lt-LT" sz="8800" b="1" dirty="0" smtClean="0">
                <a:solidFill>
                  <a:srgbClr val="FFC000"/>
                </a:solidFill>
              </a:rPr>
              <a:t>6719, 6720, 6721</a:t>
            </a:r>
            <a:endParaRPr lang="lt-LT" sz="8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  <a:solidFill>
            <a:schemeClr val="accent1"/>
          </a:solidFill>
        </p:spPr>
        <p:txBody>
          <a:bodyPr/>
          <a:lstStyle/>
          <a:p>
            <a:r>
              <a:rPr lang="lt-LT" b="1" dirty="0" smtClean="0">
                <a:solidFill>
                  <a:srgbClr val="FFC000"/>
                </a:solidFill>
              </a:rPr>
              <a:t>Užduotis „mašinėlėms“</a:t>
            </a:r>
            <a:endParaRPr lang="lt-LT" b="1" dirty="0">
              <a:solidFill>
                <a:srgbClr val="FFC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t-LT" sz="15000" b="1" dirty="0" smtClean="0">
                <a:solidFill>
                  <a:srgbClr val="FFC000"/>
                </a:solidFill>
              </a:rPr>
              <a:t>81300</a:t>
            </a:r>
            <a:endParaRPr lang="lt-LT" sz="15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8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6000" b="1" dirty="0" smtClean="0">
                <a:solidFill>
                  <a:srgbClr val="FFC000"/>
                </a:solidFill>
              </a:rPr>
              <a:t>ATSAKYMAS:</a:t>
            </a:r>
            <a:endParaRPr lang="lt-LT" sz="6000" b="1" dirty="0">
              <a:solidFill>
                <a:srgbClr val="FFC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lt-LT" sz="7200" b="1" dirty="0" smtClean="0">
                <a:solidFill>
                  <a:srgbClr val="FFC000"/>
                </a:solidFill>
              </a:rPr>
              <a:t>81299, 81300, 81301</a:t>
            </a:r>
            <a:endParaRPr lang="lt-LT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solidFill>
            <a:schemeClr val="accent1"/>
          </a:solidFill>
        </p:spPr>
        <p:txBody>
          <a:bodyPr/>
          <a:lstStyle/>
          <a:p>
            <a:r>
              <a:rPr lang="lt-LT" b="1" dirty="0" smtClean="0">
                <a:solidFill>
                  <a:srgbClr val="FFC000"/>
                </a:solidFill>
              </a:rPr>
              <a:t>Užduotis „peliukams“</a:t>
            </a:r>
            <a:endParaRPr lang="lt-LT" b="1" dirty="0">
              <a:solidFill>
                <a:srgbClr val="FFC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lt-LT" sz="15000" b="1" dirty="0" smtClean="0">
                <a:solidFill>
                  <a:srgbClr val="FFC000"/>
                </a:solidFill>
              </a:rPr>
              <a:t>51200</a:t>
            </a:r>
          </a:p>
          <a:p>
            <a:pPr marL="0" indent="0" algn="ctr">
              <a:buNone/>
            </a:pPr>
            <a:endParaRPr lang="lt-LT" sz="15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943</Words>
  <Application>Microsoft Office PowerPoint</Application>
  <PresentationFormat>Demonstracija ekrane (4:3)</PresentationFormat>
  <Paragraphs>157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42</vt:i4>
      </vt:variant>
    </vt:vector>
  </HeadingPairs>
  <TitlesOfParts>
    <vt:vector size="43" baseType="lpstr">
      <vt:lpstr>Office tema</vt:lpstr>
      <vt:lpstr>SKAIČIŲ DAUGINIMAS IŠ 100 IR 1000. </vt:lpstr>
      <vt:lpstr>PAMOKOS TIKSLAI:</vt:lpstr>
      <vt:lpstr>KAIP DIRBSIME?</vt:lpstr>
      <vt:lpstr>VERTINIMAS</vt:lpstr>
      <vt:lpstr>Pamoką pradėsime nuo proto mankštos. Perskaitykite skaičius ir parašykite kaimynus. Užduotis „meškiukams“. </vt:lpstr>
      <vt:lpstr>ATSAKYMAS:</vt:lpstr>
      <vt:lpstr>Užduotis „mašinėlėms“</vt:lpstr>
      <vt:lpstr>ATSAKYMAS:</vt:lpstr>
      <vt:lpstr>Užduotis „peliukams“</vt:lpstr>
      <vt:lpstr>ATSAKYMAS:</vt:lpstr>
      <vt:lpstr>Pasimokykime dauginti skaičius iš 100 ir 1000</vt:lpstr>
      <vt:lpstr>ĮSIDĖMĖK!</vt:lpstr>
      <vt:lpstr>PowerPoint pristatymas</vt:lpstr>
      <vt:lpstr>Atlikite 2 užduotį iš vadovėlio 48 psl. Užduoties atlikimui skiriama 3 min. Nepamirškite rašyti tvarkingai! </vt:lpstr>
      <vt:lpstr>PASITIKRINKIME:</vt:lpstr>
      <vt:lpstr>Ūkininkas nori nusipirkti 400 avyčių. Viena avytė kainuoja 300 litų. Jis turi 200 banknotų . Ar pakaks pinigų? Užduotis „mašinėlėms“ ir „peliukams“. </vt:lpstr>
      <vt:lpstr>SPRENDIMAS:</vt:lpstr>
      <vt:lpstr>Užduotis „meškiukams“ </vt:lpstr>
      <vt:lpstr>SPRENDIMAS:</vt:lpstr>
      <vt:lpstr>Užduotis visiems</vt:lpstr>
      <vt:lpstr>SPRENDIMAS:</vt:lpstr>
      <vt:lpstr>Jei gerai mokėsi dauginti iš 100 ir 1000, matinių skaičių smulkinimas nebus bėda </vt:lpstr>
      <vt:lpstr>SUSMULKINKITE:</vt:lpstr>
      <vt:lpstr>PowerPoint pristatymas</vt:lpstr>
      <vt:lpstr>SUSMULKINKITE:</vt:lpstr>
      <vt:lpstr>Susiskirstykime į grupeles (4 grupelės, pagal uždavinių sudėtingumą)</vt:lpstr>
      <vt:lpstr>ATSAKYMAI:</vt:lpstr>
      <vt:lpstr>ATSAKYMAI: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ĮSIVERTINKIME: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DAUGINIMAS IŠ 100 IR 1000</dc:title>
  <dc:creator>edukation</dc:creator>
  <cp:lastModifiedBy>edukation</cp:lastModifiedBy>
  <cp:revision>62</cp:revision>
  <dcterms:created xsi:type="dcterms:W3CDTF">2013-11-17T19:48:44Z</dcterms:created>
  <dcterms:modified xsi:type="dcterms:W3CDTF">2013-12-03T21:03:42Z</dcterms:modified>
</cp:coreProperties>
</file>